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handoutMasterIdLst>
    <p:handoutMasterId r:id="rId17"/>
  </p:handoutMasterIdLst>
  <p:sldIdLst>
    <p:sldId id="258" r:id="rId2"/>
    <p:sldId id="276" r:id="rId3"/>
    <p:sldId id="278" r:id="rId4"/>
    <p:sldId id="279" r:id="rId5"/>
    <p:sldId id="280" r:id="rId6"/>
    <p:sldId id="290" r:id="rId7"/>
    <p:sldId id="282" r:id="rId8"/>
    <p:sldId id="283" r:id="rId9"/>
    <p:sldId id="275" r:id="rId10"/>
    <p:sldId id="284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D08"/>
    <a:srgbClr val="A12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>
      <p:cViewPr varScale="1">
        <p:scale>
          <a:sx n="116" d="100"/>
          <a:sy n="116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281E-1ACA-4177-98F0-93D8E759A2A5}" type="datetimeFigureOut">
              <a:rPr lang="it-IT" smtClean="0"/>
              <a:pPr/>
              <a:t>21/02/2020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21D23-F3B0-4CBE-9F98-44042A9FB5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319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Zuc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411760" y="5805264"/>
            <a:ext cx="432048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FrizQuadrata" pitchFamily="18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863244" y="5157192"/>
            <a:ext cx="5417512" cy="307777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algn="ctr">
              <a:defRPr sz="2000" b="1">
                <a:solidFill>
                  <a:schemeClr val="bg1"/>
                </a:solidFill>
                <a:latin typeface="FrizQuadrata" pitchFamily="18" charset="0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475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136613"/>
            <a:ext cx="77724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429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611" y="164822"/>
            <a:ext cx="6522720" cy="488315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60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136613"/>
            <a:ext cx="77724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13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000" y="1196752"/>
            <a:ext cx="8460000" cy="162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buSzPct val="80000"/>
              <a:buFontTx/>
              <a:buBlip>
                <a:blip r:embed="rId3"/>
              </a:buBlip>
              <a:defRPr sz="2400"/>
            </a:lvl1pPr>
            <a:lvl2pPr>
              <a:buClr>
                <a:srgbClr val="CC9900"/>
              </a:buClr>
              <a:defRPr sz="2000"/>
            </a:lvl2pPr>
            <a:lvl3pPr marL="1143000" indent="-228600">
              <a:buClr>
                <a:srgbClr val="CC9900"/>
              </a:buClr>
              <a:buSzPct val="100000"/>
              <a:buFont typeface="Arial" pitchFamily="34" charset="0"/>
              <a:buChar char="•"/>
              <a:defRPr sz="1800"/>
            </a:lvl3pPr>
            <a:lvl4pPr>
              <a:buClr>
                <a:srgbClr val="CC9900"/>
              </a:buClr>
              <a:defRPr sz="1400"/>
            </a:lvl4pPr>
            <a:lvl5pPr>
              <a:buClr>
                <a:srgbClr val="CC9900"/>
              </a:buClr>
              <a:defRPr sz="14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ottotitolo 3"/>
          <p:cNvSpPr>
            <a:spLocks noGrp="1"/>
          </p:cNvSpPr>
          <p:nvPr>
            <p:ph type="subTitle" idx="10"/>
          </p:nvPr>
        </p:nvSpPr>
        <p:spPr>
          <a:xfrm>
            <a:off x="342000" y="44624"/>
            <a:ext cx="7128000" cy="56425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457200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  <a:defRPr lang="it-IT" sz="2400" b="1" kern="1200" dirty="0">
                <a:solidFill>
                  <a:srgbClr val="A12728"/>
                </a:solidFill>
                <a:latin typeface="FritzQuadrata"/>
                <a:ea typeface="MS PGothic" panose="020B0600070205080204" pitchFamily="34" charset="-128"/>
                <a:cs typeface="FritzQuadrata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076056" y="6669360"/>
            <a:ext cx="40195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 i="1" dirty="0" smtClean="0">
                <a:solidFill>
                  <a:schemeClr val="bg1"/>
                </a:solidFill>
                <a:latin typeface="Arial" pitchFamily="34" charset="0"/>
              </a:rPr>
              <a:t>Manager Meeting </a:t>
            </a:r>
            <a:r>
              <a:rPr lang="it-IT" sz="600" i="1" dirty="0" err="1" smtClean="0">
                <a:solidFill>
                  <a:schemeClr val="bg1"/>
                </a:solidFill>
                <a:latin typeface="Arial" pitchFamily="34" charset="0"/>
              </a:rPr>
              <a:t>xx.xx.xxxx</a:t>
            </a:r>
            <a:r>
              <a:rPr lang="it-IT" sz="600" i="1" dirty="0" smtClean="0">
                <a:solidFill>
                  <a:schemeClr val="bg1"/>
                </a:solidFill>
                <a:latin typeface="Arial" pitchFamily="34" charset="0"/>
              </a:rPr>
              <a:t>     </a:t>
            </a:r>
            <a:r>
              <a:rPr lang="en-GB" altLang="it-IT" sz="800" b="1" i="1" dirty="0" smtClean="0">
                <a:solidFill>
                  <a:schemeClr val="bg1"/>
                </a:solidFill>
                <a:latin typeface="Arial" pitchFamily="34" charset="0"/>
              </a:rPr>
              <a:t>(</a:t>
            </a:r>
            <a:fld id="{7A1EB7AC-4BF6-4E67-B724-438D2EBDA00A}" type="slidenum">
              <a:rPr lang="en-GB" altLang="it-IT" sz="800" b="1" i="1" smtClean="0">
                <a:solidFill>
                  <a:schemeClr val="bg1"/>
                </a:solidFill>
                <a:latin typeface="Arial" pitchFamily="34" charset="0"/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r>
              <a:rPr lang="en-GB" altLang="it-IT" sz="800" b="1" i="1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  <a:endParaRPr lang="en-GB" altLang="it-IT" sz="800" b="1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4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611" y="164822"/>
            <a:ext cx="6522720" cy="488315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85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1687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/>
            </a:lvl1pPr>
            <a:lvl3pPr marL="1143000" indent="-228600">
              <a:buSzPct val="100000"/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-74131"/>
            <a:ext cx="7049360" cy="317075"/>
          </a:xfrm>
          <a:prstGeom prst="rect">
            <a:avLst/>
          </a:prstGeom>
        </p:spPr>
        <p:txBody>
          <a:bodyPr wrap="none"/>
          <a:lstStyle>
            <a:lvl1pPr algn="l">
              <a:defRPr>
                <a:solidFill>
                  <a:srgbClr val="AA7C43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ottotitolo 3"/>
          <p:cNvSpPr>
            <a:spLocks noGrp="1"/>
          </p:cNvSpPr>
          <p:nvPr>
            <p:ph type="subTitle" idx="10"/>
          </p:nvPr>
        </p:nvSpPr>
        <p:spPr>
          <a:xfrm>
            <a:off x="457200" y="200073"/>
            <a:ext cx="7049360" cy="330559"/>
          </a:xfrm>
          <a:prstGeom prst="rect">
            <a:avLst/>
          </a:prstGeom>
        </p:spPr>
        <p:txBody>
          <a:bodyPr wrap="none" anchor="t"/>
          <a:lstStyle>
            <a:lvl1pPr marL="0" indent="0" algn="l">
              <a:buNone/>
              <a:defRPr>
                <a:latin typeface="Fritzquadrata"/>
                <a:cs typeface="Fritzquadrata"/>
              </a:defRPr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786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2916877"/>
          </a:xfrm>
          <a:prstGeom prst="rect">
            <a:avLst/>
          </a:prstGeom>
        </p:spPr>
        <p:txBody>
          <a:bodyPr/>
          <a:lstStyle>
            <a:lvl1pPr marL="342891" indent="-342891">
              <a:buSzPct val="100000"/>
              <a:buFontTx/>
              <a:buBlip>
                <a:blip r:embed="rId3"/>
              </a:buBlip>
              <a:defRPr/>
            </a:lvl1pPr>
            <a:lvl3pPr marL="1142971" indent="-228594">
              <a:buSzPct val="100000"/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1" y="-74131"/>
            <a:ext cx="7049360" cy="317075"/>
          </a:xfrm>
          <a:prstGeom prst="rect">
            <a:avLst/>
          </a:prstGeom>
        </p:spPr>
        <p:txBody>
          <a:bodyPr wrap="none"/>
          <a:lstStyle>
            <a:lvl1pPr algn="l">
              <a:defRPr>
                <a:solidFill>
                  <a:srgbClr val="AA7C43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Sottotitolo 3"/>
          <p:cNvSpPr>
            <a:spLocks noGrp="1"/>
          </p:cNvSpPr>
          <p:nvPr>
            <p:ph type="subTitle" idx="10"/>
          </p:nvPr>
        </p:nvSpPr>
        <p:spPr>
          <a:xfrm>
            <a:off x="457201" y="200077"/>
            <a:ext cx="7049360" cy="330559"/>
          </a:xfrm>
          <a:prstGeom prst="rect">
            <a:avLst/>
          </a:prstGeom>
        </p:spPr>
        <p:txBody>
          <a:bodyPr wrap="none" anchor="t"/>
          <a:lstStyle>
            <a:lvl1pPr marL="0" indent="0" algn="l">
              <a:buNone/>
              <a:defRPr>
                <a:latin typeface="Fritzquadrata"/>
                <a:cs typeface="Fritzquadrata"/>
              </a:defRPr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943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000" y="1196752"/>
            <a:ext cx="8460000" cy="162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buSzPct val="80000"/>
              <a:buFontTx/>
              <a:buBlip>
                <a:blip r:embed="rId3"/>
              </a:buBlip>
              <a:defRPr sz="2400"/>
            </a:lvl1pPr>
            <a:lvl2pPr>
              <a:buClr>
                <a:srgbClr val="CC9900"/>
              </a:buClr>
              <a:defRPr sz="2000"/>
            </a:lvl2pPr>
            <a:lvl3pPr marL="1143000" indent="-228600">
              <a:buClr>
                <a:srgbClr val="CC9900"/>
              </a:buClr>
              <a:buSzPct val="100000"/>
              <a:buFont typeface="Arial" pitchFamily="34" charset="0"/>
              <a:buChar char="•"/>
              <a:defRPr sz="1800"/>
            </a:lvl3pPr>
            <a:lvl4pPr>
              <a:buClr>
                <a:srgbClr val="CC9900"/>
              </a:buClr>
              <a:defRPr sz="1400"/>
            </a:lvl4pPr>
            <a:lvl5pPr>
              <a:buClr>
                <a:srgbClr val="CC9900"/>
              </a:buClr>
              <a:defRPr sz="14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ottotitolo 3"/>
          <p:cNvSpPr>
            <a:spLocks noGrp="1"/>
          </p:cNvSpPr>
          <p:nvPr>
            <p:ph type="subTitle" idx="10"/>
          </p:nvPr>
        </p:nvSpPr>
        <p:spPr>
          <a:xfrm>
            <a:off x="342000" y="44624"/>
            <a:ext cx="7128000" cy="56425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457200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  <a:defRPr lang="it-IT" sz="2400" b="1" kern="1200" dirty="0">
                <a:solidFill>
                  <a:srgbClr val="A12728"/>
                </a:solidFill>
                <a:latin typeface="FritzQuadrata"/>
                <a:ea typeface="MS PGothic" panose="020B0600070205080204" pitchFamily="34" charset="-128"/>
                <a:cs typeface="FritzQuadrata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717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000" y="1196752"/>
            <a:ext cx="8460000" cy="162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buSzPct val="80000"/>
              <a:buFontTx/>
              <a:buBlip>
                <a:blip r:embed="rId3"/>
              </a:buBlip>
              <a:defRPr sz="2400"/>
            </a:lvl1pPr>
            <a:lvl2pPr>
              <a:buClr>
                <a:srgbClr val="CC9900"/>
              </a:buClr>
              <a:defRPr sz="2000"/>
            </a:lvl2pPr>
            <a:lvl3pPr marL="1143000" indent="-228600">
              <a:buClr>
                <a:srgbClr val="CC9900"/>
              </a:buClr>
              <a:buSzPct val="100000"/>
              <a:buFont typeface="Arial" pitchFamily="34" charset="0"/>
              <a:buChar char="•"/>
              <a:defRPr sz="1800"/>
            </a:lvl3pPr>
            <a:lvl4pPr>
              <a:buClr>
                <a:srgbClr val="CC9900"/>
              </a:buClr>
              <a:defRPr sz="1400"/>
            </a:lvl4pPr>
            <a:lvl5pPr>
              <a:buClr>
                <a:srgbClr val="CC9900"/>
              </a:buClr>
              <a:defRPr sz="14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ottotitolo 3"/>
          <p:cNvSpPr>
            <a:spLocks noGrp="1"/>
          </p:cNvSpPr>
          <p:nvPr>
            <p:ph type="subTitle" idx="10"/>
          </p:nvPr>
        </p:nvSpPr>
        <p:spPr>
          <a:xfrm>
            <a:off x="342000" y="44624"/>
            <a:ext cx="7128000" cy="56425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457200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  <a:defRPr lang="it-IT" sz="2400" b="1" kern="1200" dirty="0">
                <a:solidFill>
                  <a:srgbClr val="A12728"/>
                </a:solidFill>
                <a:latin typeface="FritzQuadrata"/>
                <a:ea typeface="MS PGothic" panose="020B0600070205080204" pitchFamily="34" charset="-128"/>
                <a:cs typeface="FritzQuadrata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179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000" y="1196752"/>
            <a:ext cx="8460000" cy="162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buSzPct val="80000"/>
              <a:buFontTx/>
              <a:buBlip>
                <a:blip r:embed="rId3"/>
              </a:buBlip>
              <a:defRPr sz="2400"/>
            </a:lvl1pPr>
            <a:lvl2pPr>
              <a:buClr>
                <a:srgbClr val="CC9900"/>
              </a:buClr>
              <a:defRPr sz="2000"/>
            </a:lvl2pPr>
            <a:lvl3pPr marL="1143000" indent="-228600">
              <a:buClr>
                <a:srgbClr val="CC9900"/>
              </a:buClr>
              <a:buSzPct val="100000"/>
              <a:buFont typeface="Arial" pitchFamily="34" charset="0"/>
              <a:buChar char="•"/>
              <a:defRPr sz="1800"/>
            </a:lvl3pPr>
            <a:lvl4pPr>
              <a:buClr>
                <a:srgbClr val="CC9900"/>
              </a:buClr>
              <a:defRPr sz="1400"/>
            </a:lvl4pPr>
            <a:lvl5pPr>
              <a:buClr>
                <a:srgbClr val="CC9900"/>
              </a:buClr>
              <a:defRPr sz="14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ottotitolo 3"/>
          <p:cNvSpPr>
            <a:spLocks noGrp="1"/>
          </p:cNvSpPr>
          <p:nvPr>
            <p:ph type="subTitle" idx="10"/>
          </p:nvPr>
        </p:nvSpPr>
        <p:spPr>
          <a:xfrm>
            <a:off x="342000" y="44624"/>
            <a:ext cx="7128000" cy="56425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457200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  <a:defRPr lang="it-IT" sz="2400" b="1" kern="1200" dirty="0">
                <a:solidFill>
                  <a:srgbClr val="A12728"/>
                </a:solidFill>
                <a:latin typeface="FritzQuadrata"/>
                <a:ea typeface="MS PGothic" panose="020B0600070205080204" pitchFamily="34" charset="-128"/>
                <a:cs typeface="FritzQuadrata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546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74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lang="en-US" sz="6000" kern="1200">
          <a:solidFill>
            <a:srgbClr val="000000"/>
          </a:solidFill>
          <a:latin typeface="FritzQuadrata"/>
          <a:ea typeface="MS PGothic" panose="020B0600070205080204" pitchFamily="34" charset="-128"/>
          <a:cs typeface="FritzQuadrat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itzQuadrata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itzQuadrata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itzQuadrata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itzQuadrata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itzQuadrat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itzQuadrat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itzQuadrat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FritzQuadrat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6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9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8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-192088" y="5025144"/>
            <a:ext cx="9144001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en-US" altLang="it-IT" sz="2000" b="1" dirty="0">
              <a:solidFill>
                <a:prstClr val="white"/>
              </a:solidFill>
              <a:latin typeface="FritzQuadrata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331640" y="5095638"/>
            <a:ext cx="6408712" cy="430887"/>
          </a:xfrm>
        </p:spPr>
        <p:txBody>
          <a:bodyPr/>
          <a:lstStyle/>
          <a:p>
            <a:r>
              <a:rPr lang="it-IT" sz="1600" b="0" dirty="0" smtClean="0"/>
              <a:t> </a:t>
            </a:r>
            <a:r>
              <a:rPr lang="it-IT" sz="1600" dirty="0"/>
              <a:t>Il ruolo dell’Informatica a supporto dei sistemi informativi aziendali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200" b="0" dirty="0"/>
              <a:t>21 febbraio 2020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354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0"/>
          </p:nvPr>
        </p:nvSpPr>
        <p:spPr>
          <a:xfrm>
            <a:off x="342000" y="185688"/>
            <a:ext cx="7128000" cy="282129"/>
          </a:xfrm>
        </p:spPr>
        <p:txBody>
          <a:bodyPr/>
          <a:lstStyle/>
          <a:p>
            <a:r>
              <a:rPr lang="it-IT" dirty="0" smtClean="0"/>
              <a:t>Dal gestionale all’ERP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76470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Mentre </a:t>
            </a:r>
            <a:r>
              <a:rPr lang="it-IT" sz="1600" dirty="0"/>
              <a:t>un software gestionale si dedica ad un numero minore di funzionalità (lasciando lavorare alcuni processi in modo indipendente), con il sistema ERP viene creata l’</a:t>
            </a:r>
            <a:r>
              <a:rPr lang="it-IT" sz="1600" b="1" dirty="0"/>
              <a:t>interconnessione tra tutti i settori automatizzati</a:t>
            </a:r>
            <a:r>
              <a:rPr lang="it-IT" sz="1600" dirty="0" smtClean="0"/>
              <a:t>.</a:t>
            </a:r>
            <a:endParaRPr lang="it-IT" sz="1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484784"/>
            <a:ext cx="4752528" cy="46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it-IT" dirty="0" smtClean="0"/>
              <a:t>Dal gestionale all’ERP -&gt; la piramide del controllo dati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76470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Il modello prevede una gestione degli ordini e delle missioni di esecuzione produttivo-logistica</a:t>
            </a:r>
          </a:p>
          <a:p>
            <a:r>
              <a:rPr lang="it-IT" sz="1600" dirty="0" smtClean="0"/>
              <a:t>sull’ERP, un controllo ed una esecuzione logistica da parte del SW MES e una esecuzione da parte del sottosistema di automazione. Il dato si gestisce/modifica dall’alto e si raccoglie/consuntiva dal basso. L’automazione non può modificare le missioni per evitare costi / comportamenti imprevisti</a:t>
            </a:r>
            <a:endParaRPr lang="it-IT" sz="1400" dirty="0"/>
          </a:p>
        </p:txBody>
      </p:sp>
      <p:sp>
        <p:nvSpPr>
          <p:cNvPr id="39" name="Trapezio 38"/>
          <p:cNvSpPr/>
          <p:nvPr/>
        </p:nvSpPr>
        <p:spPr>
          <a:xfrm>
            <a:off x="6881561" y="3291126"/>
            <a:ext cx="972108" cy="1074375"/>
          </a:xfrm>
          <a:prstGeom prst="trapezoid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xmlns="" id="{0346510C-6F99-4932-AC53-1251CADAAF71}"/>
              </a:ext>
            </a:extLst>
          </p:cNvPr>
          <p:cNvSpPr/>
          <p:nvPr/>
        </p:nvSpPr>
        <p:spPr>
          <a:xfrm>
            <a:off x="1687406" y="5034555"/>
            <a:ext cx="4119607" cy="9625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F13009E8-378C-45D2-A05A-5B18CC140A28}"/>
              </a:ext>
            </a:extLst>
          </p:cNvPr>
          <p:cNvSpPr/>
          <p:nvPr/>
        </p:nvSpPr>
        <p:spPr>
          <a:xfrm>
            <a:off x="2526944" y="2078074"/>
            <a:ext cx="2145017" cy="503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– SD – PP – FI - CO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xmlns="" id="{469D7F62-3999-4AE4-9846-973F2611EE86}"/>
              </a:ext>
            </a:extLst>
          </p:cNvPr>
          <p:cNvSpPr/>
          <p:nvPr/>
        </p:nvSpPr>
        <p:spPr>
          <a:xfrm>
            <a:off x="1859003" y="2761758"/>
            <a:ext cx="756084" cy="218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</a:t>
            </a:r>
            <a:r>
              <a:rPr lang="it-IT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/EM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xmlns="" id="{55152440-EA27-462E-ABCB-4B44BFAB951F}"/>
              </a:ext>
            </a:extLst>
          </p:cNvPr>
          <p:cNvSpPr/>
          <p:nvPr/>
        </p:nvSpPr>
        <p:spPr>
          <a:xfrm>
            <a:off x="2682695" y="2758509"/>
            <a:ext cx="810090" cy="218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88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</a:t>
            </a:r>
            <a:endParaRPr lang="it-IT" sz="78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C9E08CF7-A429-4260-BF11-6EC363D79DD6}"/>
              </a:ext>
            </a:extLst>
          </p:cNvPr>
          <p:cNvSpPr/>
          <p:nvPr/>
        </p:nvSpPr>
        <p:spPr>
          <a:xfrm>
            <a:off x="3551654" y="2758200"/>
            <a:ext cx="702078" cy="21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Consegna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4C53BC85-B01A-4DBC-9DFF-7DFAEECAFD01}"/>
              </a:ext>
            </a:extLst>
          </p:cNvPr>
          <p:cNvSpPr/>
          <p:nvPr/>
        </p:nvSpPr>
        <p:spPr>
          <a:xfrm>
            <a:off x="1687406" y="3467963"/>
            <a:ext cx="3411959" cy="1533578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xmlns="" id="{3D9073BD-3153-4E12-A2BF-AABA26601A47}"/>
              </a:ext>
            </a:extLst>
          </p:cNvPr>
          <p:cNvSpPr/>
          <p:nvPr/>
        </p:nvSpPr>
        <p:spPr>
          <a:xfrm>
            <a:off x="3397847" y="3536763"/>
            <a:ext cx="999439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</a:t>
            </a:r>
            <a:r>
              <a:rPr lang="it-IT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</a:t>
            </a:r>
            <a:endParaRPr lang="it-IT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Approvvigionamenti</a:t>
            </a:r>
          </a:p>
          <a:p>
            <a:pPr algn="ctr"/>
            <a:r>
              <a:rPr lang="it-IT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linea</a:t>
            </a:r>
          </a:p>
          <a:p>
            <a:pPr algn="ctr"/>
            <a:r>
              <a:rPr lang="it-IT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Identificazione Etichettatura </a:t>
            </a:r>
          </a:p>
          <a:p>
            <a:pPr algn="ctr"/>
            <a:r>
              <a:rPr lang="it-IT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Quantità</a:t>
            </a:r>
          </a:p>
          <a:p>
            <a:pPr algn="ctr"/>
            <a:r>
              <a:rPr lang="it-IT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Tempi</a:t>
            </a:r>
            <a:endParaRPr lang="it-IT" sz="82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xmlns="" id="{03AE4406-B82D-4F39-88CF-4779945F7FE7}"/>
              </a:ext>
            </a:extLst>
          </p:cNvPr>
          <p:cNvSpPr/>
          <p:nvPr/>
        </p:nvSpPr>
        <p:spPr>
          <a:xfrm>
            <a:off x="4429794" y="3536764"/>
            <a:ext cx="56382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Magazzino fisico e spedizioni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xmlns="" id="{AB852C29-D7BB-490D-85D4-2E9894C99D33}"/>
              </a:ext>
            </a:extLst>
          </p:cNvPr>
          <p:cNvSpPr/>
          <p:nvPr/>
        </p:nvSpPr>
        <p:spPr>
          <a:xfrm>
            <a:off x="1763688" y="3527612"/>
            <a:ext cx="75608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Ricevimento e magazzino fisico 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xmlns="" id="{A78DAC08-9A0C-4DF1-AD9B-BE445DB2D9A6}"/>
              </a:ext>
            </a:extLst>
          </p:cNvPr>
          <p:cNvSpPr/>
          <p:nvPr/>
        </p:nvSpPr>
        <p:spPr>
          <a:xfrm>
            <a:off x="2554079" y="3529414"/>
            <a:ext cx="811261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Approvvigionamenti</a:t>
            </a:r>
          </a:p>
          <a:p>
            <a:pPr algn="ctr"/>
            <a:r>
              <a:rPr lang="it-IT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Quantità</a:t>
            </a:r>
          </a:p>
          <a:p>
            <a:pPr algn="ctr"/>
            <a:r>
              <a:rPr lang="it-IT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Tempi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xmlns="" id="{86CE690C-D498-471B-BFCE-EB6C2BE19AD0}"/>
              </a:ext>
            </a:extLst>
          </p:cNvPr>
          <p:cNvSpPr/>
          <p:nvPr/>
        </p:nvSpPr>
        <p:spPr>
          <a:xfrm>
            <a:off x="3575259" y="5181335"/>
            <a:ext cx="930038" cy="486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di confezionamento e pallettizzazione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xmlns="" id="{9A510B78-0635-4431-A55A-D94211872D72}"/>
              </a:ext>
            </a:extLst>
          </p:cNvPr>
          <p:cNvSpPr/>
          <p:nvPr/>
        </p:nvSpPr>
        <p:spPr>
          <a:xfrm>
            <a:off x="2586751" y="5181335"/>
            <a:ext cx="460385" cy="486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di miscelazione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xmlns="" id="{38E21135-1DEB-4E22-B545-78A00DAE9922}"/>
              </a:ext>
            </a:extLst>
          </p:cNvPr>
          <p:cNvSpPr/>
          <p:nvPr/>
        </p:nvSpPr>
        <p:spPr>
          <a:xfrm>
            <a:off x="3089207" y="5181335"/>
            <a:ext cx="443982" cy="486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di raffinazione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xmlns="" id="{B7D63BE3-AC4A-42FC-B832-4486B7CBBEB0}"/>
              </a:ext>
            </a:extLst>
          </p:cNvPr>
          <p:cNvSpPr/>
          <p:nvPr/>
        </p:nvSpPr>
        <p:spPr>
          <a:xfrm>
            <a:off x="1777828" y="5183882"/>
            <a:ext cx="756086" cy="483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Serbatoi e magazzino scaffalato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xmlns="" id="{5CBFFB3F-28B8-4141-9671-279A49F9FFF4}"/>
              </a:ext>
            </a:extLst>
          </p:cNvPr>
          <p:cNvSpPr/>
          <p:nvPr/>
        </p:nvSpPr>
        <p:spPr>
          <a:xfrm>
            <a:off x="4559303" y="5181335"/>
            <a:ext cx="1134127" cy="486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Serbatoi sfuso e magazzino pallet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xmlns="" id="{91945AAC-9BA2-4BD5-BC43-F505490E1776}"/>
              </a:ext>
            </a:extLst>
          </p:cNvPr>
          <p:cNvSpPr txBox="1"/>
          <p:nvPr/>
        </p:nvSpPr>
        <p:spPr>
          <a:xfrm>
            <a:off x="1763688" y="3168305"/>
            <a:ext cx="702078" cy="2539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xmlns="" id="{FB09FC43-D766-4C2C-929C-C0C1C0F450EE}"/>
              </a:ext>
            </a:extLst>
          </p:cNvPr>
          <p:cNvSpPr/>
          <p:nvPr/>
        </p:nvSpPr>
        <p:spPr>
          <a:xfrm>
            <a:off x="1763690" y="4463502"/>
            <a:ext cx="3229928" cy="1982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Tracciabilità, qualità e certificazione</a:t>
            </a:r>
          </a:p>
        </p:txBody>
      </p:sp>
      <p:sp>
        <p:nvSpPr>
          <p:cNvPr id="58" name="Freccia in giù 57">
            <a:extLst>
              <a:ext uri="{FF2B5EF4-FFF2-40B4-BE49-F238E27FC236}">
                <a16:creationId xmlns:a16="http://schemas.microsoft.com/office/drawing/2014/main" xmlns="" id="{7FDAB3EE-9532-4A2C-86C3-6B9F81008CFE}"/>
              </a:ext>
            </a:extLst>
          </p:cNvPr>
          <p:cNvSpPr/>
          <p:nvPr/>
        </p:nvSpPr>
        <p:spPr>
          <a:xfrm>
            <a:off x="2948109" y="4825703"/>
            <a:ext cx="378041" cy="3016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9" name="Freccia in giù 58">
            <a:extLst>
              <a:ext uri="{FF2B5EF4-FFF2-40B4-BE49-F238E27FC236}">
                <a16:creationId xmlns:a16="http://schemas.microsoft.com/office/drawing/2014/main" xmlns="" id="{056B7A83-A5A6-4279-9231-11F0487B5A5A}"/>
              </a:ext>
            </a:extLst>
          </p:cNvPr>
          <p:cNvSpPr/>
          <p:nvPr/>
        </p:nvSpPr>
        <p:spPr>
          <a:xfrm rot="10800000">
            <a:off x="3412098" y="4814498"/>
            <a:ext cx="378041" cy="3016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0" name="Freccia in giù 59">
            <a:extLst>
              <a:ext uri="{FF2B5EF4-FFF2-40B4-BE49-F238E27FC236}">
                <a16:creationId xmlns:a16="http://schemas.microsoft.com/office/drawing/2014/main" xmlns="" id="{A6497AFA-88A5-42F2-AE42-223A3D5FB3E8}"/>
              </a:ext>
            </a:extLst>
          </p:cNvPr>
          <p:cNvSpPr/>
          <p:nvPr/>
        </p:nvSpPr>
        <p:spPr>
          <a:xfrm>
            <a:off x="2952307" y="3084213"/>
            <a:ext cx="378041" cy="3016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1" name="Freccia in giù 60">
            <a:extLst>
              <a:ext uri="{FF2B5EF4-FFF2-40B4-BE49-F238E27FC236}">
                <a16:creationId xmlns:a16="http://schemas.microsoft.com/office/drawing/2014/main" xmlns="" id="{33E7C853-68A0-42D0-9E08-C67ED9E7CE0F}"/>
              </a:ext>
            </a:extLst>
          </p:cNvPr>
          <p:cNvSpPr/>
          <p:nvPr/>
        </p:nvSpPr>
        <p:spPr>
          <a:xfrm rot="10800000">
            <a:off x="3410433" y="3073285"/>
            <a:ext cx="378041" cy="3016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xmlns="" id="{58EB2FE3-0641-483E-BA88-F16233FCD476}"/>
              </a:ext>
            </a:extLst>
          </p:cNvPr>
          <p:cNvSpPr/>
          <p:nvPr/>
        </p:nvSpPr>
        <p:spPr>
          <a:xfrm>
            <a:off x="5148969" y="2758200"/>
            <a:ext cx="658043" cy="2243340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logistica e viaggi 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xmlns="" id="{C9E08CF7-A429-4260-BF11-6EC363D79DD6}"/>
              </a:ext>
            </a:extLst>
          </p:cNvPr>
          <p:cNvSpPr/>
          <p:nvPr/>
        </p:nvSpPr>
        <p:spPr>
          <a:xfrm>
            <a:off x="4334741" y="2762021"/>
            <a:ext cx="702078" cy="21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88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Docs</a:t>
            </a:r>
            <a:r>
              <a:rPr lang="it-IT" sz="7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sz="788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</a:t>
            </a:r>
            <a:endParaRPr lang="it-IT" sz="78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xmlns="" id="{4C53BC85-B01A-4DBC-9DFF-7DFAEECAFD01}"/>
              </a:ext>
            </a:extLst>
          </p:cNvPr>
          <p:cNvSpPr/>
          <p:nvPr/>
        </p:nvSpPr>
        <p:spPr>
          <a:xfrm>
            <a:off x="1687404" y="2019074"/>
            <a:ext cx="3415316" cy="1415876"/>
          </a:xfrm>
          <a:prstGeom prst="rect">
            <a:avLst/>
          </a:prstGeom>
          <a:noFill/>
          <a:ln w="2222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xmlns="" id="{91945AAC-9BA2-4BD5-BC43-F505490E1776}"/>
              </a:ext>
            </a:extLst>
          </p:cNvPr>
          <p:cNvSpPr txBox="1"/>
          <p:nvPr/>
        </p:nvSpPr>
        <p:spPr>
          <a:xfrm>
            <a:off x="1763688" y="4734479"/>
            <a:ext cx="702078" cy="2539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</a:t>
            </a:r>
          </a:p>
        </p:txBody>
      </p:sp>
      <p:sp>
        <p:nvSpPr>
          <p:cNvPr id="66" name="Freccia angolare bidirezionale 65"/>
          <p:cNvSpPr/>
          <p:nvPr/>
        </p:nvSpPr>
        <p:spPr>
          <a:xfrm flipV="1">
            <a:off x="5188464" y="2157000"/>
            <a:ext cx="450959" cy="507875"/>
          </a:xfrm>
          <a:prstGeom prst="lef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xmlns="" id="{91945AAC-9BA2-4BD5-BC43-F505490E1776}"/>
              </a:ext>
            </a:extLst>
          </p:cNvPr>
          <p:cNvSpPr txBox="1"/>
          <p:nvPr/>
        </p:nvSpPr>
        <p:spPr>
          <a:xfrm>
            <a:off x="1763688" y="5721396"/>
            <a:ext cx="1391459" cy="4154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lang="it-IT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riangolo isoscele 67"/>
          <p:cNvSpPr/>
          <p:nvPr/>
        </p:nvSpPr>
        <p:spPr>
          <a:xfrm>
            <a:off x="7164851" y="2427030"/>
            <a:ext cx="418788" cy="825371"/>
          </a:xfrm>
          <a:prstGeom prst="triangle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xmlns="" id="{91945AAC-9BA2-4BD5-BC43-F505490E1776}"/>
              </a:ext>
            </a:extLst>
          </p:cNvPr>
          <p:cNvSpPr txBox="1"/>
          <p:nvPr/>
        </p:nvSpPr>
        <p:spPr>
          <a:xfrm>
            <a:off x="6287495" y="2899145"/>
            <a:ext cx="2079231" cy="553998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it-IT" sz="105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9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MANAGE</a:t>
            </a:r>
          </a:p>
          <a:p>
            <a:pPr algn="ctr"/>
            <a:endParaRPr lang="it-IT" sz="105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rapezio 69"/>
          <p:cNvSpPr/>
          <p:nvPr/>
        </p:nvSpPr>
        <p:spPr>
          <a:xfrm>
            <a:off x="6503519" y="4911306"/>
            <a:ext cx="1728192" cy="987311"/>
          </a:xfrm>
          <a:prstGeom prst="trapezoid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xmlns="" id="{91945AAC-9BA2-4BD5-BC43-F505490E1776}"/>
              </a:ext>
            </a:extLst>
          </p:cNvPr>
          <p:cNvSpPr txBox="1"/>
          <p:nvPr/>
        </p:nvSpPr>
        <p:spPr>
          <a:xfrm>
            <a:off x="6206486" y="4357307"/>
            <a:ext cx="2160240" cy="542456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it-IT" sz="105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CONTROLL</a:t>
            </a:r>
          </a:p>
          <a:p>
            <a:pPr algn="ctr"/>
            <a:endParaRPr lang="it-IT" sz="825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xmlns="" id="{91945AAC-9BA2-4BD5-BC43-F505490E1776}"/>
              </a:ext>
            </a:extLst>
          </p:cNvPr>
          <p:cNvSpPr txBox="1"/>
          <p:nvPr/>
        </p:nvSpPr>
        <p:spPr>
          <a:xfrm>
            <a:off x="6341501" y="5707023"/>
            <a:ext cx="1944216" cy="473206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375" dirty="0">
                <a:solidFill>
                  <a:srgbClr val="FF0000"/>
                </a:solidFill>
              </a:rPr>
              <a:t>   </a:t>
            </a:r>
          </a:p>
          <a:p>
            <a:r>
              <a:rPr lang="it-IT" sz="1050" dirty="0">
                <a:solidFill>
                  <a:srgbClr val="FF0000"/>
                </a:solidFill>
              </a:rPr>
              <a:t> EXECUTION</a:t>
            </a:r>
          </a:p>
          <a:p>
            <a:endParaRPr lang="it-IT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69" y="3886022"/>
            <a:ext cx="3377101" cy="857556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0"/>
          </p:nvPr>
        </p:nvSpPr>
        <p:spPr>
          <a:xfrm>
            <a:off x="342000" y="185688"/>
            <a:ext cx="7128000" cy="282129"/>
          </a:xfrm>
        </p:spPr>
        <p:txBody>
          <a:bodyPr/>
          <a:lstStyle/>
          <a:p>
            <a:r>
              <a:rPr lang="it-IT" dirty="0" smtClean="0"/>
              <a:t>Dal gestionale all’ERP -&gt; sistema gestito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69269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Oggi la raccolta dati viene commissionata dal software ERP, controllato dal SW MES, gestito dal SW di automazione e rendicontato real-time sul software ERP stesso ( Tempi, scarti, volumi, blocchi, controlli qualità, inefficienze….) senza possibilità di modifiche, con un controllo diretto dai dipartimenti direttivi</a:t>
            </a:r>
            <a:endParaRPr lang="it-IT" sz="1400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014" y="2627053"/>
            <a:ext cx="2898151" cy="143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45" y="2483968"/>
            <a:ext cx="994955" cy="5074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2" y="3765697"/>
            <a:ext cx="1894924" cy="47373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087" y="3144001"/>
            <a:ext cx="1484577" cy="1112000"/>
          </a:xfrm>
          <a:prstGeom prst="rect">
            <a:avLst/>
          </a:prstGeom>
        </p:spPr>
      </p:pic>
      <p:sp>
        <p:nvSpPr>
          <p:cNvPr id="7" name="Freccia circolare in giù 6"/>
          <p:cNvSpPr/>
          <p:nvPr/>
        </p:nvSpPr>
        <p:spPr>
          <a:xfrm>
            <a:off x="1125716" y="2299640"/>
            <a:ext cx="6984776" cy="1413723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3" name="Freccia circolare in giù 72"/>
          <p:cNvSpPr/>
          <p:nvPr/>
        </p:nvSpPr>
        <p:spPr>
          <a:xfrm rot="10800000">
            <a:off x="1103722" y="4314800"/>
            <a:ext cx="6984776" cy="1413723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-36512" y="4196401"/>
            <a:ext cx="155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Dati, parametri, segnali….</a:t>
            </a:r>
            <a:endParaRPr lang="it-IT" sz="1400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4211960" y="4854662"/>
            <a:ext cx="155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Ordini, gestione e controllo</a:t>
            </a:r>
            <a:endParaRPr lang="it-IT" sz="1400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8259783" y="2484482"/>
            <a:ext cx="155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Analisi e strategie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136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127683"/>
            <a:ext cx="7772400" cy="584775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Oleificio Zucchi 4.0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0"/>
          </p:nvPr>
        </p:nvSpPr>
        <p:spPr>
          <a:xfrm>
            <a:off x="342000" y="185688"/>
            <a:ext cx="7128000" cy="282129"/>
          </a:xfrm>
        </p:spPr>
        <p:txBody>
          <a:bodyPr/>
          <a:lstStyle/>
          <a:p>
            <a:r>
              <a:rPr lang="it-IT" dirty="0" smtClean="0"/>
              <a:t>La nuova era è già iniziata!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69269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Infrastruttura </a:t>
            </a:r>
            <a:r>
              <a:rPr lang="it-IT" sz="1400" dirty="0"/>
              <a:t>efficiente e </a:t>
            </a:r>
            <a:r>
              <a:rPr lang="it-IT" sz="1400" dirty="0" smtClean="0"/>
              <a:t>scalabile</a:t>
            </a:r>
            <a:r>
              <a:rPr lang="it-IT" sz="1400" dirty="0"/>
              <a:t> -&gt; le imprese possono accedere da remoto alle infrastrutture </a:t>
            </a:r>
            <a:r>
              <a:rPr lang="it-IT" sz="1400" dirty="0" smtClean="0"/>
              <a:t>IT (minori costi)  e grazie al </a:t>
            </a:r>
            <a:r>
              <a:rPr lang="it-IT" sz="1400" dirty="0" err="1" smtClean="0"/>
              <a:t>cloud</a:t>
            </a:r>
            <a:r>
              <a:rPr lang="it-IT" sz="1400" dirty="0" smtClean="0"/>
              <a:t> la struttura è più scalabile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Decisioni </a:t>
            </a:r>
            <a:r>
              <a:rPr lang="it-IT" sz="1400" dirty="0"/>
              <a:t>migliori e riduzione dei costi grazie al Machine Learning-&gt; </a:t>
            </a:r>
            <a:r>
              <a:rPr lang="it-IT" sz="1400" dirty="0" smtClean="0"/>
              <a:t>Sensori </a:t>
            </a:r>
            <a:r>
              <a:rPr lang="it-IT" sz="1400" dirty="0" err="1"/>
              <a:t>IoT</a:t>
            </a:r>
            <a:r>
              <a:rPr lang="it-IT" sz="1400" dirty="0"/>
              <a:t> </a:t>
            </a:r>
            <a:r>
              <a:rPr lang="it-IT" sz="1400" dirty="0" smtClean="0"/>
              <a:t>permettono </a:t>
            </a:r>
            <a:r>
              <a:rPr lang="it-IT" sz="1400" dirty="0"/>
              <a:t>ai macchinari di dialogare fra </a:t>
            </a:r>
            <a:r>
              <a:rPr lang="it-IT" sz="1400" dirty="0" smtClean="0"/>
              <a:t>loro ottimizzano tempi e risorse; </a:t>
            </a:r>
            <a:r>
              <a:rPr lang="it-IT" sz="1400" dirty="0"/>
              <a:t>capacità delle macchine di apprendere in modo autonomo, di allenarsi a correggere i malfunzionamenti e a svolgere un compito senza una programmazione preventiva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Controllo </a:t>
            </a:r>
            <a:r>
              <a:rPr lang="it-IT" sz="1400" dirty="0"/>
              <a:t>aumentato grazie a Big Data e </a:t>
            </a:r>
            <a:r>
              <a:rPr lang="it-IT" sz="1400" dirty="0" err="1" smtClean="0"/>
              <a:t>IoT</a:t>
            </a:r>
            <a:r>
              <a:rPr lang="it-IT" sz="1400" dirty="0"/>
              <a:t>-&gt; possiamo accedere in tempo reale alla grande quantità di dati prodotta ogni giorno per analizzarli e infine tradurli in soluzioni utili a ottimizzare i processi produttivi</a:t>
            </a:r>
          </a:p>
        </p:txBody>
      </p:sp>
      <p:pic>
        <p:nvPicPr>
          <p:cNvPr id="14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65913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7375E676-DB08-4773-B992-F6C862152A15}"/>
              </a:ext>
            </a:extLst>
          </p:cNvPr>
          <p:cNvSpPr/>
          <p:nvPr/>
        </p:nvSpPr>
        <p:spPr>
          <a:xfrm>
            <a:off x="610419" y="4217839"/>
            <a:ext cx="6369050" cy="71596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CasellaDiTesto 5"/>
          <p:cNvSpPr txBox="1">
            <a:spLocks noChangeArrowheads="1"/>
          </p:cNvSpPr>
          <p:nvPr/>
        </p:nvSpPr>
        <p:spPr bwMode="auto">
          <a:xfrm>
            <a:off x="2405881" y="4355951"/>
            <a:ext cx="292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b="1">
                <a:latin typeface="Arial Black" panose="020B0A04020102020204" pitchFamily="34" charset="0"/>
              </a:rPr>
              <a:t>MES – Data collection</a:t>
            </a:r>
          </a:p>
        </p:txBody>
      </p:sp>
      <p:sp>
        <p:nvSpPr>
          <p:cNvPr id="17" name="CasellaDiTesto 6"/>
          <p:cNvSpPr txBox="1">
            <a:spLocks noChangeArrowheads="1"/>
          </p:cNvSpPr>
          <p:nvPr/>
        </p:nvSpPr>
        <p:spPr bwMode="auto">
          <a:xfrm>
            <a:off x="6268269" y="4217839"/>
            <a:ext cx="747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 b="1">
                <a:solidFill>
                  <a:srgbClr val="C00000"/>
                </a:solidFill>
              </a:rPr>
              <a:t>W-track</a:t>
            </a:r>
          </a:p>
        </p:txBody>
      </p:sp>
      <p:pic>
        <p:nvPicPr>
          <p:cNvPr id="18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6" y="2663676"/>
            <a:ext cx="64563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8"/>
          <p:cNvSpPr txBox="1">
            <a:spLocks noChangeArrowheads="1"/>
          </p:cNvSpPr>
          <p:nvPr/>
        </p:nvSpPr>
        <p:spPr bwMode="auto">
          <a:xfrm>
            <a:off x="4350569" y="2841476"/>
            <a:ext cx="804862" cy="46196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2400" b="1">
                <a:solidFill>
                  <a:srgbClr val="0070C0"/>
                </a:solidFill>
              </a:rPr>
              <a:t>SAP</a:t>
            </a:r>
          </a:p>
        </p:txBody>
      </p:sp>
      <p:pic>
        <p:nvPicPr>
          <p:cNvPr id="2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56" y="2841476"/>
            <a:ext cx="15779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ccia in giù 20">
            <a:extLst>
              <a:ext uri="{FF2B5EF4-FFF2-40B4-BE49-F238E27FC236}">
                <a16:creationId xmlns:a16="http://schemas.microsoft.com/office/drawing/2014/main" xmlns="" id="{A5DAC55A-86BD-410C-B5F2-042A161F0188}"/>
              </a:ext>
            </a:extLst>
          </p:cNvPr>
          <p:cNvSpPr/>
          <p:nvPr/>
        </p:nvSpPr>
        <p:spPr>
          <a:xfrm rot="10800000">
            <a:off x="4772844" y="3697139"/>
            <a:ext cx="484187" cy="7143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xmlns="" id="{EE25B777-139B-4477-BF10-C9AB330C887E}"/>
              </a:ext>
            </a:extLst>
          </p:cNvPr>
          <p:cNvSpPr/>
          <p:nvPr/>
        </p:nvSpPr>
        <p:spPr>
          <a:xfrm rot="10800000">
            <a:off x="2162994" y="3733651"/>
            <a:ext cx="484187" cy="6715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xmlns="" id="{49857B91-86B5-4E5E-AFE5-A2EC4B4670B3}"/>
              </a:ext>
            </a:extLst>
          </p:cNvPr>
          <p:cNvSpPr/>
          <p:nvPr/>
        </p:nvSpPr>
        <p:spPr>
          <a:xfrm rot="16200000">
            <a:off x="6898506" y="4240064"/>
            <a:ext cx="484188" cy="7159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xmlns="" id="{1C4D735F-EBA5-4A2E-9424-61BD76EB6BE5}"/>
              </a:ext>
            </a:extLst>
          </p:cNvPr>
          <p:cNvSpPr/>
          <p:nvPr/>
        </p:nvSpPr>
        <p:spPr>
          <a:xfrm rot="10800000">
            <a:off x="2947219" y="4609951"/>
            <a:ext cx="485775" cy="7159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6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Domande e Risposte</a:t>
            </a:r>
          </a:p>
        </p:txBody>
      </p:sp>
      <p:sp>
        <p:nvSpPr>
          <p:cNvPr id="31748" name="Segnaposto data 3"/>
          <p:cNvSpPr>
            <a:spLocks noGrp="1"/>
          </p:cNvSpPr>
          <p:nvPr>
            <p:ph type="dt" sz="quarter" idx="4294967295"/>
          </p:nvPr>
        </p:nvSpPr>
        <p:spPr>
          <a:xfrm>
            <a:off x="0" y="5751513"/>
            <a:ext cx="1250950" cy="214312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dirty="0" smtClean="0">
                <a:solidFill>
                  <a:schemeClr val="bg1"/>
                </a:solidFill>
              </a:rPr>
              <a:t>18/05/2015</a:t>
            </a:r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31749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948613" y="5743575"/>
            <a:ext cx="1195387" cy="25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BD580E6-38DB-4097-96F9-9A949EC32A4E}" type="slidenum">
              <a:rPr lang="it-IT" altLang="it-IT" smtClean="0">
                <a:solidFill>
                  <a:schemeClr val="bg1"/>
                </a:solidFill>
              </a:rPr>
              <a:pPr algn="ctr"/>
              <a:t>14</a:t>
            </a:fld>
            <a:endParaRPr lang="it-IT" altLang="it-IT" dirty="0" smtClean="0">
              <a:solidFill>
                <a:schemeClr val="bg1"/>
              </a:solidFill>
            </a:endParaRPr>
          </a:p>
        </p:txBody>
      </p:sp>
      <p:pic>
        <p:nvPicPr>
          <p:cNvPr id="31747" name="Picture 9" descr="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10" y="2332435"/>
            <a:ext cx="25431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3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2"/>
          <p:cNvSpPr>
            <a:spLocks noGrp="1"/>
          </p:cNvSpPr>
          <p:nvPr>
            <p:ph type="title"/>
          </p:nvPr>
        </p:nvSpPr>
        <p:spPr bwMode="auto">
          <a:xfrm>
            <a:off x="457200" y="-109538"/>
            <a:ext cx="7331075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2400" b="1" dirty="0">
                <a:solidFill>
                  <a:srgbClr val="A12728"/>
                </a:solidFill>
              </a:rPr>
              <a:t>Profilo dell’azienda</a:t>
            </a:r>
            <a:br>
              <a:rPr lang="it-IT" altLang="it-IT" sz="2400" b="1" dirty="0">
                <a:solidFill>
                  <a:srgbClr val="A12728"/>
                </a:solidFill>
              </a:rPr>
            </a:br>
            <a:r>
              <a:rPr lang="it-IT" altLang="it-IT" sz="2400" b="1" dirty="0">
                <a:solidFill>
                  <a:srgbClr val="A12728"/>
                </a:solidFill>
              </a:rPr>
              <a:t>	</a:t>
            </a:r>
          </a:p>
        </p:txBody>
      </p:sp>
      <p:sp>
        <p:nvSpPr>
          <p:cNvPr id="8200" name="Freeform 4"/>
          <p:cNvSpPr>
            <a:spLocks/>
          </p:cNvSpPr>
          <p:nvPr/>
        </p:nvSpPr>
        <p:spPr bwMode="auto">
          <a:xfrm>
            <a:off x="24313" y="2362366"/>
            <a:ext cx="8774988" cy="2716629"/>
          </a:xfrm>
          <a:custGeom>
            <a:avLst/>
            <a:gdLst>
              <a:gd name="T0" fmla="*/ 0 w 5761"/>
              <a:gd name="T1" fmla="*/ 2147483646 h 2353"/>
              <a:gd name="T2" fmla="*/ 0 w 5761"/>
              <a:gd name="T3" fmla="*/ 2147483646 h 2353"/>
              <a:gd name="T4" fmla="*/ 2147483646 w 5761"/>
              <a:gd name="T5" fmla="*/ 2147483646 h 2353"/>
              <a:gd name="T6" fmla="*/ 2147483646 w 5761"/>
              <a:gd name="T7" fmla="*/ 2147483646 h 2353"/>
              <a:gd name="T8" fmla="*/ 2147483646 w 5761"/>
              <a:gd name="T9" fmla="*/ 2147483646 h 2353"/>
              <a:gd name="T10" fmla="*/ 2147483646 w 5761"/>
              <a:gd name="T11" fmla="*/ 2147483646 h 2353"/>
              <a:gd name="T12" fmla="*/ 2147483646 w 5761"/>
              <a:gd name="T13" fmla="*/ 2147483646 h 2353"/>
              <a:gd name="T14" fmla="*/ 2147483646 w 5761"/>
              <a:gd name="T15" fmla="*/ 2147483646 h 2353"/>
              <a:gd name="T16" fmla="*/ 2147483646 w 5761"/>
              <a:gd name="T17" fmla="*/ 2147483646 h 2353"/>
              <a:gd name="T18" fmla="*/ 2147483646 w 5761"/>
              <a:gd name="T19" fmla="*/ 2147483646 h 2353"/>
              <a:gd name="T20" fmla="*/ 2147483646 w 5761"/>
              <a:gd name="T21" fmla="*/ 2147483646 h 2353"/>
              <a:gd name="T22" fmla="*/ 2147483646 w 5761"/>
              <a:gd name="T23" fmla="*/ 2147483646 h 2353"/>
              <a:gd name="T24" fmla="*/ 2147483646 w 5761"/>
              <a:gd name="T25" fmla="*/ 2147483646 h 2353"/>
              <a:gd name="T26" fmla="*/ 2147483646 w 5761"/>
              <a:gd name="T27" fmla="*/ 0 h 2353"/>
              <a:gd name="T28" fmla="*/ 2147483646 w 5761"/>
              <a:gd name="T29" fmla="*/ 0 h 23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61"/>
              <a:gd name="T46" fmla="*/ 0 h 2353"/>
              <a:gd name="T47" fmla="*/ 5761 w 5761"/>
              <a:gd name="T48" fmla="*/ 2353 h 23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61" h="2353">
                <a:moveTo>
                  <a:pt x="0" y="2352"/>
                </a:moveTo>
                <a:lnTo>
                  <a:pt x="0" y="2016"/>
                </a:lnTo>
                <a:lnTo>
                  <a:pt x="822" y="2016"/>
                </a:lnTo>
                <a:lnTo>
                  <a:pt x="822" y="1680"/>
                </a:lnTo>
                <a:lnTo>
                  <a:pt x="1645" y="1680"/>
                </a:lnTo>
                <a:lnTo>
                  <a:pt x="1645" y="1344"/>
                </a:lnTo>
                <a:lnTo>
                  <a:pt x="2468" y="1344"/>
                </a:lnTo>
                <a:lnTo>
                  <a:pt x="2468" y="1008"/>
                </a:lnTo>
                <a:lnTo>
                  <a:pt x="3291" y="1008"/>
                </a:lnTo>
                <a:lnTo>
                  <a:pt x="3291" y="672"/>
                </a:lnTo>
                <a:lnTo>
                  <a:pt x="4114" y="672"/>
                </a:lnTo>
                <a:lnTo>
                  <a:pt x="4114" y="336"/>
                </a:lnTo>
                <a:lnTo>
                  <a:pt x="4937" y="336"/>
                </a:lnTo>
                <a:lnTo>
                  <a:pt x="4937" y="0"/>
                </a:lnTo>
                <a:lnTo>
                  <a:pt x="5760" y="0"/>
                </a:lnTo>
              </a:path>
            </a:pathLst>
          </a:custGeom>
          <a:noFill/>
          <a:ln w="28575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28757" y="4772046"/>
            <a:ext cx="1240374" cy="20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it-IT" sz="1400" b="1" dirty="0" err="1"/>
              <a:t>Anni</a:t>
            </a:r>
            <a:r>
              <a:rPr lang="en-US" altLang="it-IT" sz="1400" b="1" dirty="0"/>
              <a:t> ‘20</a:t>
            </a: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1280442" y="4380260"/>
            <a:ext cx="1240374" cy="20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it-IT" sz="1400" b="1"/>
              <a:t>Anni ’40-’50</a:t>
            </a: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2532126" y="3989705"/>
            <a:ext cx="1242260" cy="20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it-IT" sz="1400" b="1" dirty="0" err="1"/>
              <a:t>Anni</a:t>
            </a:r>
            <a:r>
              <a:rPr lang="en-US" altLang="it-IT" sz="1400" b="1" dirty="0"/>
              <a:t> ‘60</a:t>
            </a: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3772500" y="3606545"/>
            <a:ext cx="1240374" cy="20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it-IT" sz="1400" b="1"/>
              <a:t>Anni ‘70-’80</a:t>
            </a: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5035495" y="3215990"/>
            <a:ext cx="1240374" cy="20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it-IT" sz="1400" b="1" dirty="0" err="1"/>
              <a:t>Anni</a:t>
            </a:r>
            <a:r>
              <a:rPr lang="en-US" altLang="it-IT" sz="1400" b="1" dirty="0"/>
              <a:t> ‘90</a:t>
            </a: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6283409" y="2837756"/>
            <a:ext cx="1240374" cy="20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it-IT" sz="1400" b="1" dirty="0" err="1"/>
              <a:t>Anni</a:t>
            </a:r>
            <a:r>
              <a:rPr lang="en-US" altLang="it-IT" sz="1400" b="1" dirty="0"/>
              <a:t> 2000</a:t>
            </a:r>
          </a:p>
        </p:txBody>
      </p:sp>
      <p:sp>
        <p:nvSpPr>
          <p:cNvPr id="14" name="Text Placeholder 5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5384024"/>
            <a:ext cx="2368550" cy="1093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sz="1050" dirty="0">
                <a:solidFill>
                  <a:schemeClr val="tx1"/>
                </a:solidFill>
              </a:rPr>
              <a:t>1922: </a:t>
            </a:r>
            <a:r>
              <a:rPr sz="1050" dirty="0" err="1">
                <a:solidFill>
                  <a:schemeClr val="tx1"/>
                </a:solidFill>
              </a:rPr>
              <a:t>Costruzione</a:t>
            </a:r>
            <a:r>
              <a:rPr sz="1050" dirty="0">
                <a:solidFill>
                  <a:schemeClr val="tx1"/>
                </a:solidFill>
              </a:rPr>
              <a:t> del primo </a:t>
            </a:r>
            <a:r>
              <a:rPr sz="1050" dirty="0" err="1">
                <a:solidFill>
                  <a:schemeClr val="tx1"/>
                </a:solidFill>
              </a:rPr>
              <a:t>sito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industriale</a:t>
            </a:r>
            <a:r>
              <a:rPr sz="1050" dirty="0">
                <a:solidFill>
                  <a:schemeClr val="tx1"/>
                </a:solidFill>
              </a:rPr>
              <a:t>  </a:t>
            </a:r>
            <a:r>
              <a:rPr sz="1050" dirty="0" err="1">
                <a:solidFill>
                  <a:schemeClr val="tx1"/>
                </a:solidFill>
              </a:rPr>
              <a:t>vicino</a:t>
            </a:r>
            <a:r>
              <a:rPr sz="1050" dirty="0">
                <a:solidFill>
                  <a:schemeClr val="tx1"/>
                </a:solidFill>
              </a:rPr>
              <a:t> a Cremona</a:t>
            </a:r>
          </a:p>
          <a:p>
            <a:pPr lvl="1">
              <a:defRPr/>
            </a:pPr>
            <a:r>
              <a:rPr sz="1050" dirty="0" err="1">
                <a:solidFill>
                  <a:schemeClr val="tx1"/>
                </a:solidFill>
              </a:rPr>
              <a:t>Introduzione</a:t>
            </a:r>
            <a:r>
              <a:rPr sz="1050" dirty="0">
                <a:solidFill>
                  <a:schemeClr val="tx1"/>
                </a:solidFill>
              </a:rPr>
              <a:t> del </a:t>
            </a:r>
            <a:r>
              <a:rPr sz="1050" dirty="0" err="1">
                <a:solidFill>
                  <a:schemeClr val="tx1"/>
                </a:solidFill>
              </a:rPr>
              <a:t>processo</a:t>
            </a:r>
            <a:r>
              <a:rPr sz="1050" dirty="0">
                <a:solidFill>
                  <a:schemeClr val="tx1"/>
                </a:solidFill>
              </a:rPr>
              <a:t> di </a:t>
            </a:r>
            <a:r>
              <a:rPr sz="1050" dirty="0" err="1">
                <a:solidFill>
                  <a:schemeClr val="tx1"/>
                </a:solidFill>
              </a:rPr>
              <a:t>raffinazione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che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permette</a:t>
            </a:r>
            <a:r>
              <a:rPr sz="1050" dirty="0">
                <a:solidFill>
                  <a:schemeClr val="tx1"/>
                </a:solidFill>
              </a:rPr>
              <a:t> la </a:t>
            </a:r>
            <a:r>
              <a:rPr sz="1050" dirty="0" err="1">
                <a:solidFill>
                  <a:schemeClr val="tx1"/>
                </a:solidFill>
              </a:rPr>
              <a:t>commercializzazione</a:t>
            </a:r>
            <a:r>
              <a:rPr sz="1050" dirty="0">
                <a:solidFill>
                  <a:schemeClr val="tx1"/>
                </a:solidFill>
              </a:rPr>
              <a:t> di Olio </a:t>
            </a:r>
            <a:r>
              <a:rPr sz="1050" dirty="0" err="1">
                <a:solidFill>
                  <a:schemeClr val="tx1"/>
                </a:solidFill>
              </a:rPr>
              <a:t>sul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mercato</a:t>
            </a:r>
            <a:r>
              <a:rPr sz="1050" dirty="0">
                <a:solidFill>
                  <a:schemeClr val="tx1"/>
                </a:solidFill>
              </a:rPr>
              <a:t> di </a:t>
            </a:r>
            <a:r>
              <a:rPr sz="1050" dirty="0" err="1">
                <a:solidFill>
                  <a:schemeClr val="tx1"/>
                </a:solidFill>
              </a:rPr>
              <a:t>massa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15" name="Text Placeholder 5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55638" y="2734487"/>
            <a:ext cx="1901825" cy="9318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sz="1050" dirty="0">
                <a:solidFill>
                  <a:schemeClr val="tx1"/>
                </a:solidFill>
              </a:rPr>
              <a:t>1946: </a:t>
            </a:r>
            <a:r>
              <a:rPr sz="1050" dirty="0" err="1">
                <a:solidFill>
                  <a:schemeClr val="tx1"/>
                </a:solidFill>
              </a:rPr>
              <a:t>Nascita</a:t>
            </a:r>
            <a:r>
              <a:rPr sz="1050" dirty="0">
                <a:solidFill>
                  <a:schemeClr val="tx1"/>
                </a:solidFill>
              </a:rPr>
              <a:t> di Oleificio Zucchi S.p.A.</a:t>
            </a:r>
          </a:p>
          <a:p>
            <a:pPr lvl="1">
              <a:defRPr/>
            </a:pPr>
            <a:r>
              <a:rPr sz="1050" dirty="0">
                <a:solidFill>
                  <a:schemeClr val="tx1"/>
                </a:solidFill>
              </a:rPr>
              <a:t>1955: </a:t>
            </a:r>
            <a:r>
              <a:rPr sz="1050" dirty="0" err="1">
                <a:solidFill>
                  <a:schemeClr val="tx1"/>
                </a:solidFill>
              </a:rPr>
              <a:t>Avvio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distribuzione</a:t>
            </a:r>
            <a:r>
              <a:rPr sz="1050" dirty="0">
                <a:solidFill>
                  <a:schemeClr val="tx1"/>
                </a:solidFill>
              </a:rPr>
              <a:t> olio in </a:t>
            </a:r>
            <a:r>
              <a:rPr sz="1050" dirty="0" err="1">
                <a:solidFill>
                  <a:schemeClr val="tx1"/>
                </a:solidFill>
              </a:rPr>
              <a:t>bottiglie</a:t>
            </a:r>
            <a:r>
              <a:rPr sz="1050" dirty="0">
                <a:solidFill>
                  <a:schemeClr val="tx1"/>
                </a:solidFill>
              </a:rPr>
              <a:t> di </a:t>
            </a:r>
            <a:r>
              <a:rPr sz="1050" dirty="0" err="1">
                <a:solidFill>
                  <a:schemeClr val="tx1"/>
                </a:solidFill>
              </a:rPr>
              <a:t>vetro</a:t>
            </a:r>
            <a:r>
              <a:rPr sz="1050" dirty="0">
                <a:solidFill>
                  <a:schemeClr val="tx1"/>
                </a:solidFill>
              </a:rPr>
              <a:t>: </a:t>
            </a:r>
            <a:r>
              <a:rPr sz="1050" dirty="0" err="1">
                <a:solidFill>
                  <a:schemeClr val="tx1"/>
                </a:solidFill>
              </a:rPr>
              <a:t>nasce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il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marchio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distributore</a:t>
            </a:r>
            <a:r>
              <a:rPr sz="1050" dirty="0">
                <a:solidFill>
                  <a:schemeClr val="tx1"/>
                </a:solidFill>
              </a:rPr>
              <a:t> Zeta</a:t>
            </a:r>
            <a:endParaRPr sz="1000" dirty="0">
              <a:solidFill>
                <a:schemeClr val="tx1"/>
              </a:solidFill>
            </a:endParaRPr>
          </a:p>
        </p:txBody>
      </p:sp>
      <p:pic>
        <p:nvPicPr>
          <p:cNvPr id="17" name="Picture 2" descr="Zucchi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2" y="996175"/>
            <a:ext cx="1391969" cy="1744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5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763838" y="4534712"/>
            <a:ext cx="1885950" cy="1468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sz="1050" dirty="0" err="1">
                <a:solidFill>
                  <a:schemeClr val="tx1"/>
                </a:solidFill>
              </a:rPr>
              <a:t>Entrata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nel</a:t>
            </a:r>
            <a:r>
              <a:rPr sz="1050" dirty="0">
                <a:solidFill>
                  <a:schemeClr val="tx1"/>
                </a:solidFill>
              </a:rPr>
              <a:t> management di Vito Zucchi, </a:t>
            </a:r>
            <a:r>
              <a:rPr sz="1050" dirty="0" err="1">
                <a:solidFill>
                  <a:schemeClr val="tx1"/>
                </a:solidFill>
              </a:rPr>
              <a:t>attuale</a:t>
            </a:r>
            <a:r>
              <a:rPr sz="1050" dirty="0">
                <a:solidFill>
                  <a:schemeClr val="tx1"/>
                </a:solidFill>
              </a:rPr>
              <a:t>  </a:t>
            </a:r>
            <a:r>
              <a:rPr sz="1050" dirty="0" err="1">
                <a:solidFill>
                  <a:schemeClr val="tx1"/>
                </a:solidFill>
              </a:rPr>
              <a:t>Presidente</a:t>
            </a:r>
            <a:r>
              <a:rPr sz="1050" dirty="0">
                <a:solidFill>
                  <a:schemeClr val="tx1"/>
                </a:solidFill>
              </a:rPr>
              <a:t> del Gruppo</a:t>
            </a:r>
          </a:p>
          <a:p>
            <a:pPr lvl="1" algn="ctr">
              <a:defRPr/>
            </a:pPr>
            <a:r>
              <a:rPr sz="1050" dirty="0" err="1">
                <a:solidFill>
                  <a:schemeClr val="tx1"/>
                </a:solidFill>
              </a:rPr>
              <a:t>Introduzione</a:t>
            </a:r>
            <a:r>
              <a:rPr sz="1050" dirty="0">
                <a:solidFill>
                  <a:schemeClr val="tx1"/>
                </a:solidFill>
              </a:rPr>
              <a:t> di un </a:t>
            </a:r>
            <a:r>
              <a:rPr sz="1050" dirty="0" err="1">
                <a:solidFill>
                  <a:schemeClr val="tx1"/>
                </a:solidFill>
              </a:rPr>
              <a:t>innovativo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sistema</a:t>
            </a:r>
            <a:r>
              <a:rPr sz="1050" dirty="0">
                <a:solidFill>
                  <a:schemeClr val="tx1"/>
                </a:solidFill>
              </a:rPr>
              <a:t> di </a:t>
            </a:r>
            <a:r>
              <a:rPr sz="1050" dirty="0" err="1">
                <a:solidFill>
                  <a:schemeClr val="tx1"/>
                </a:solidFill>
              </a:rPr>
              <a:t>raffinazione</a:t>
            </a:r>
            <a:r>
              <a:rPr sz="1050" dirty="0">
                <a:solidFill>
                  <a:schemeClr val="tx1"/>
                </a:solidFill>
              </a:rPr>
              <a:t> a </a:t>
            </a:r>
            <a:r>
              <a:rPr sz="1050" dirty="0" err="1">
                <a:solidFill>
                  <a:schemeClr val="tx1"/>
                </a:solidFill>
              </a:rPr>
              <a:t>ciclo</a:t>
            </a:r>
            <a:r>
              <a:rPr sz="1050" dirty="0">
                <a:solidFill>
                  <a:schemeClr val="tx1"/>
                </a:solidFill>
              </a:rPr>
              <a:t> continuo</a:t>
            </a:r>
          </a:p>
          <a:p>
            <a:pPr lvl="1" algn="ctr">
              <a:defRPr/>
            </a:pPr>
            <a:r>
              <a:rPr sz="1050" dirty="0" err="1">
                <a:solidFill>
                  <a:schemeClr val="tx1"/>
                </a:solidFill>
              </a:rPr>
              <a:t>Sviluppo</a:t>
            </a:r>
            <a:r>
              <a:rPr sz="1050" dirty="0">
                <a:solidFill>
                  <a:schemeClr val="tx1"/>
                </a:solidFill>
              </a:rPr>
              <a:t> del </a:t>
            </a:r>
            <a:r>
              <a:rPr sz="1050" dirty="0" err="1">
                <a:solidFill>
                  <a:schemeClr val="tx1"/>
                </a:solidFill>
              </a:rPr>
              <a:t>marchio</a:t>
            </a:r>
            <a:r>
              <a:rPr sz="1050" dirty="0">
                <a:solidFill>
                  <a:schemeClr val="tx1"/>
                </a:solidFill>
              </a:rPr>
              <a:t> Zeta </a:t>
            </a:r>
            <a:r>
              <a:rPr sz="1050" dirty="0" err="1">
                <a:solidFill>
                  <a:schemeClr val="tx1"/>
                </a:solidFill>
              </a:rPr>
              <a:t>nella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vendita</a:t>
            </a:r>
            <a:r>
              <a:rPr sz="1050" dirty="0">
                <a:solidFill>
                  <a:schemeClr val="tx1"/>
                </a:solidFill>
              </a:rPr>
              <a:t> al  </a:t>
            </a:r>
            <a:r>
              <a:rPr sz="1050" dirty="0" err="1">
                <a:solidFill>
                  <a:schemeClr val="tx1"/>
                </a:solidFill>
              </a:rPr>
              <a:t>dettaglio</a:t>
            </a:r>
            <a:endParaRPr sz="1000" dirty="0">
              <a:solidFill>
                <a:schemeClr val="tx1"/>
              </a:solidFill>
            </a:endParaRPr>
          </a:p>
        </p:txBody>
      </p:sp>
      <p:cxnSp>
        <p:nvCxnSpPr>
          <p:cNvPr id="8212" name="AutoShape 6"/>
          <p:cNvCxnSpPr>
            <a:cxnSpLocks noChangeShapeType="1"/>
            <a:stCxn id="18" idx="0"/>
          </p:cNvCxnSpPr>
          <p:nvPr>
            <p:custDataLst>
              <p:tags r:id="rId4"/>
            </p:custDataLst>
          </p:nvPr>
        </p:nvCxnSpPr>
        <p:spPr bwMode="auto">
          <a:xfrm rot="16200000" flipV="1">
            <a:off x="3248811" y="4076454"/>
            <a:ext cx="202796" cy="71356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Placeholder 5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7654" y="1613920"/>
            <a:ext cx="1941513" cy="7191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Font typeface="Arial" charset="0"/>
              <a:buNone/>
              <a:defRPr/>
            </a:pPr>
            <a:r>
              <a:rPr sz="1050" dirty="0" err="1">
                <a:solidFill>
                  <a:schemeClr val="tx1"/>
                </a:solidFill>
              </a:rPr>
              <a:t>Espansione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dell’attività</a:t>
            </a:r>
            <a:r>
              <a:rPr sz="1050" dirty="0">
                <a:solidFill>
                  <a:schemeClr val="tx1"/>
                </a:solidFill>
              </a:rPr>
              <a:t> dal </a:t>
            </a:r>
            <a:r>
              <a:rPr sz="1050" dirty="0" err="1">
                <a:solidFill>
                  <a:schemeClr val="tx1"/>
                </a:solidFill>
              </a:rPr>
              <a:t>punto</a:t>
            </a:r>
            <a:r>
              <a:rPr sz="1050" dirty="0">
                <a:solidFill>
                  <a:schemeClr val="tx1"/>
                </a:solidFill>
              </a:rPr>
              <a:t> di vista </a:t>
            </a:r>
            <a:r>
              <a:rPr sz="1050" dirty="0" err="1">
                <a:solidFill>
                  <a:schemeClr val="tx1"/>
                </a:solidFill>
              </a:rPr>
              <a:t>produttivo</a:t>
            </a:r>
            <a:r>
              <a:rPr sz="1050" dirty="0">
                <a:solidFill>
                  <a:schemeClr val="tx1"/>
                </a:solidFill>
              </a:rPr>
              <a:t> e commerciale per stare al </a:t>
            </a:r>
            <a:r>
              <a:rPr sz="1050" dirty="0" err="1">
                <a:solidFill>
                  <a:schemeClr val="tx1"/>
                </a:solidFill>
              </a:rPr>
              <a:t>passo</a:t>
            </a:r>
            <a:r>
              <a:rPr sz="1050" dirty="0">
                <a:solidFill>
                  <a:schemeClr val="tx1"/>
                </a:solidFill>
              </a:rPr>
              <a:t> con la </a:t>
            </a:r>
            <a:r>
              <a:rPr sz="1050" dirty="0" err="1">
                <a:solidFill>
                  <a:schemeClr val="tx1"/>
                </a:solidFill>
              </a:rPr>
              <a:t>crescita</a:t>
            </a:r>
            <a:r>
              <a:rPr sz="1050" dirty="0">
                <a:solidFill>
                  <a:schemeClr val="tx1"/>
                </a:solidFill>
              </a:rPr>
              <a:t> della GD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21" name="Text Placeholder 5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773613" y="5784855"/>
            <a:ext cx="2527300" cy="6080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>
            <a:defPPr>
              <a:defRPr lang="it-IT"/>
            </a:defPPr>
            <a:lvl1pPr indent="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</a:defRPr>
            </a:lvl1pPr>
            <a:lvl2pPr marL="0" lvl="1" indent="0" algn="ctr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None/>
              <a:defRPr sz="1050">
                <a:solidFill>
                  <a:schemeClr val="tx2"/>
                </a:solidFill>
                <a:ea typeface="+mj-ea"/>
                <a:cs typeface="+mj-cs"/>
              </a:defRPr>
            </a:lvl2pPr>
            <a:lvl3pPr marL="36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3pPr>
            <a:lvl4pPr marL="54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ea typeface="+mj-ea"/>
                <a:cs typeface="+mj-cs"/>
              </a:defRPr>
            </a:lvl4pPr>
            <a:lvl5pPr marL="720000" indent="-179388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9pPr>
          </a:lstStyle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Costruzione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stabilimento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attuale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(110.000 </a:t>
            </a:r>
            <a:r>
              <a:rPr lang="en-US" dirty="0" err="1">
                <a:solidFill>
                  <a:schemeClr val="tx1"/>
                </a:solidFill>
              </a:rPr>
              <a:t>mq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Espansione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reparto</a:t>
            </a:r>
            <a:r>
              <a:rPr lang="en-US" dirty="0">
                <a:solidFill>
                  <a:schemeClr val="tx1"/>
                </a:solidFill>
              </a:rPr>
              <a:t> confezionamento</a:t>
            </a:r>
          </a:p>
        </p:txBody>
      </p:sp>
      <p:sp>
        <p:nvSpPr>
          <p:cNvPr id="22" name="Text Placeholder 5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134465" y="868103"/>
            <a:ext cx="2049463" cy="3952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>
            <a:defPPr>
              <a:defRPr lang="it-IT"/>
            </a:defPPr>
            <a:lvl1pPr indent="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</a:defRPr>
            </a:lvl1pPr>
            <a:lvl2pPr marL="0" lvl="1" indent="0" algn="ctr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None/>
              <a:defRPr sz="1050">
                <a:solidFill>
                  <a:schemeClr val="tx2"/>
                </a:solidFill>
                <a:ea typeface="+mj-ea"/>
                <a:cs typeface="+mj-cs"/>
              </a:defRPr>
            </a:lvl2pPr>
            <a:lvl3pPr marL="36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3pPr>
            <a:lvl4pPr marL="54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ea typeface="+mj-ea"/>
                <a:cs typeface="+mj-cs"/>
              </a:defRPr>
            </a:lvl4pPr>
            <a:lvl5pPr marL="720000" indent="-179388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9pPr>
          </a:lstStyle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Ingresso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azienda</a:t>
            </a:r>
            <a:r>
              <a:rPr lang="en-US" dirty="0">
                <a:solidFill>
                  <a:schemeClr val="tx1"/>
                </a:solidFill>
              </a:rPr>
              <a:t> di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Giovanni e Alessia</a:t>
            </a:r>
          </a:p>
        </p:txBody>
      </p:sp>
      <p:cxnSp>
        <p:nvCxnSpPr>
          <p:cNvPr id="8216" name="AutoShape 6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3313362" y="2370632"/>
            <a:ext cx="1116177" cy="104248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Placeholder 5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4134465" y="1369753"/>
            <a:ext cx="2049463" cy="8207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>
            <a:defPPr>
              <a:defRPr lang="it-IT"/>
            </a:defPPr>
            <a:lvl1pPr indent="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</a:defRPr>
            </a:lvl1pPr>
            <a:lvl2pPr marL="0" lvl="1" indent="0" algn="ctr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None/>
              <a:defRPr sz="1050">
                <a:solidFill>
                  <a:schemeClr val="tx2"/>
                </a:solidFill>
                <a:ea typeface="+mj-ea"/>
                <a:cs typeface="+mj-cs"/>
              </a:defRPr>
            </a:lvl2pPr>
            <a:lvl3pPr marL="36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3pPr>
            <a:lvl4pPr marL="54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ea typeface="+mj-ea"/>
                <a:cs typeface="+mj-cs"/>
              </a:defRPr>
            </a:lvl4pPr>
            <a:lvl5pPr marL="720000" indent="-179388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9pPr>
          </a:lstStyle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Investimenti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miglioramento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comparto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produttivo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Ingresso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mercato</a:t>
            </a:r>
            <a:r>
              <a:rPr lang="en-US" dirty="0">
                <a:solidFill>
                  <a:schemeClr val="tx1"/>
                </a:solidFill>
              </a:rPr>
              <a:t> HORECA</a:t>
            </a:r>
          </a:p>
          <a:p>
            <a:pPr lvl="1" eaLnBrk="1" hangingPunct="1">
              <a:defRPr/>
            </a:pPr>
            <a:r>
              <a:rPr lang="it-IT" dirty="0">
                <a:solidFill>
                  <a:schemeClr val="tx1"/>
                </a:solidFill>
              </a:rPr>
              <a:t>Reintroduzione gamma oliva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 Placeholder 5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5834690" y="4393444"/>
            <a:ext cx="3164476" cy="12986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it-IT"/>
            </a:defPPr>
            <a:lvl1pPr indent="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</a:defRPr>
            </a:lvl1pPr>
            <a:lvl2pPr marL="0" lvl="1" indent="0" algn="ctr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None/>
              <a:defRPr sz="1050">
                <a:solidFill>
                  <a:schemeClr val="tx2"/>
                </a:solidFill>
                <a:ea typeface="+mj-ea"/>
                <a:cs typeface="+mj-cs"/>
              </a:defRPr>
            </a:lvl2pPr>
            <a:lvl3pPr marL="36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3pPr>
            <a:lvl4pPr marL="54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ea typeface="+mj-ea"/>
                <a:cs typeface="+mj-cs"/>
              </a:defRPr>
            </a:lvl4pPr>
            <a:lvl5pPr marL="720000" indent="-179388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9pPr>
          </a:lstStyle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Amministratore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Delegato</a:t>
            </a:r>
            <a:r>
              <a:rPr lang="en-US" dirty="0">
                <a:solidFill>
                  <a:schemeClr val="tx1"/>
                </a:solidFill>
              </a:rPr>
              <a:t> Giovanni Zucchi</a:t>
            </a:r>
          </a:p>
          <a:p>
            <a:pPr lvl="1" eaLnBrk="1" hangingPunct="1">
              <a:defRPr/>
            </a:pPr>
            <a:r>
              <a:rPr lang="it-IT" dirty="0">
                <a:solidFill>
                  <a:schemeClr val="tx1"/>
                </a:solidFill>
              </a:rPr>
              <a:t>Struttura divisionale</a:t>
            </a:r>
          </a:p>
          <a:p>
            <a:pPr lvl="1" eaLnBrk="1" hangingPunct="1">
              <a:defRPr/>
            </a:pPr>
            <a:r>
              <a:rPr lang="it-IT" dirty="0">
                <a:solidFill>
                  <a:schemeClr val="tx1"/>
                </a:solidFill>
              </a:rPr>
              <a:t>Nuova struttura manageriale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Ulteriori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ingenti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investimenti</a:t>
            </a:r>
            <a:r>
              <a:rPr lang="en-US" dirty="0">
                <a:solidFill>
                  <a:schemeClr val="tx1"/>
                </a:solidFill>
              </a:rPr>
              <a:t> (Cantina </a:t>
            </a:r>
            <a:r>
              <a:rPr lang="en-US" dirty="0" err="1">
                <a:solidFill>
                  <a:schemeClr val="tx1"/>
                </a:solidFill>
              </a:rPr>
              <a:t>dell’Olio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it-IT" dirty="0">
                <a:solidFill>
                  <a:schemeClr val="tx1"/>
                </a:solidFill>
              </a:rPr>
              <a:t>Nuovo impulso per la gamma oliva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Costruzione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struttura</a:t>
            </a:r>
            <a:r>
              <a:rPr lang="en-US" dirty="0">
                <a:solidFill>
                  <a:schemeClr val="tx1"/>
                </a:solidFill>
              </a:rPr>
              <a:t> export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8220" name="AutoShape 6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4358410" y="4487582"/>
            <a:ext cx="2207959" cy="3865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1" name="AutoShape 6"/>
          <p:cNvCxnSpPr>
            <a:cxnSpLocks noChangeShapeType="1"/>
            <a:stCxn id="15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1583526" y="3688546"/>
            <a:ext cx="597169" cy="55124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2" name="AutoShape 6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596703" y="5205597"/>
            <a:ext cx="247068" cy="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4" name="AutoShape 6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rot="5400000" flipH="1" flipV="1">
            <a:off x="6523620" y="3188749"/>
            <a:ext cx="1973286" cy="43923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7507288" y="2077262"/>
            <a:ext cx="12414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it-IT" sz="1400" b="1" dirty="0"/>
              <a:t>2011 - </a:t>
            </a:r>
            <a:r>
              <a:rPr lang="en-US" altLang="it-IT" sz="1400" b="1" dirty="0" smtClean="0"/>
              <a:t>2019</a:t>
            </a:r>
            <a:endParaRPr lang="en-US" altLang="it-IT" sz="1400" b="1" dirty="0"/>
          </a:p>
        </p:txBody>
      </p:sp>
      <p:cxnSp>
        <p:nvCxnSpPr>
          <p:cNvPr id="8197" name="AutoShape 6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5400000" flipH="1" flipV="1">
            <a:off x="8678862" y="1994713"/>
            <a:ext cx="377825" cy="3302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288" y="5703872"/>
            <a:ext cx="1525664" cy="101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9" name="Sottotitolo 3"/>
          <p:cNvSpPr>
            <a:spLocks noGrp="1"/>
          </p:cNvSpPr>
          <p:nvPr>
            <p:ph type="subTitle" idx="10"/>
          </p:nvPr>
        </p:nvSpPr>
        <p:spPr bwMode="auto">
          <a:xfrm>
            <a:off x="457200" y="244475"/>
            <a:ext cx="7050088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1600">
                <a:solidFill>
                  <a:srgbClr val="030409"/>
                </a:solidFill>
                <a:latin typeface="Calibri" panose="020F0502020204030204" pitchFamily="34" charset="0"/>
                <a:ea typeface="FritzQuadrata"/>
                <a:cs typeface="FritzQuadrata"/>
              </a:rPr>
              <a:t>La storia aziendale in pillole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49830" y="6092364"/>
            <a:ext cx="1575494" cy="35282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41" y="3411129"/>
            <a:ext cx="1039751" cy="937001"/>
          </a:xfrm>
          <a:prstGeom prst="rect">
            <a:avLst/>
          </a:prstGeom>
        </p:spPr>
      </p:pic>
      <p:cxnSp>
        <p:nvCxnSpPr>
          <p:cNvPr id="41" name="AutoShape 6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rot="5400000" flipH="1" flipV="1">
            <a:off x="8191331" y="2413786"/>
            <a:ext cx="401110" cy="30717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 Placeholder 5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6389227" y="666541"/>
            <a:ext cx="2754773" cy="12986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it-IT"/>
            </a:defPPr>
            <a:lvl1pPr indent="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</a:defRPr>
            </a:lvl1pPr>
            <a:lvl2pPr marL="0" lvl="1" indent="0" algn="ctr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None/>
              <a:defRPr sz="1050">
                <a:solidFill>
                  <a:schemeClr val="tx2"/>
                </a:solidFill>
                <a:ea typeface="+mj-ea"/>
                <a:cs typeface="+mj-cs"/>
              </a:defRPr>
            </a:lvl2pPr>
            <a:lvl3pPr marL="36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3pPr>
            <a:lvl4pPr marL="54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ea typeface="+mj-ea"/>
                <a:cs typeface="+mj-cs"/>
              </a:defRPr>
            </a:lvl4pPr>
            <a:lvl5pPr marL="720000" indent="-179388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9pPr>
          </a:lstStyle>
          <a:p>
            <a:pPr lvl="1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2017 -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Amministratore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Delegato</a:t>
            </a:r>
            <a:r>
              <a:rPr lang="en-US" dirty="0">
                <a:solidFill>
                  <a:schemeClr val="tx1"/>
                </a:solidFill>
              </a:rPr>
              <a:t> Alessia Zucchi</a:t>
            </a:r>
          </a:p>
          <a:p>
            <a:pPr lvl="1">
              <a:defRPr/>
            </a:pPr>
            <a:r>
              <a:rPr lang="en-US" dirty="0" err="1">
                <a:solidFill>
                  <a:schemeClr val="tx1"/>
                </a:solidFill>
              </a:rPr>
              <a:t>Rafforzamento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</a:t>
            </a:r>
            <a:r>
              <a:rPr lang="en-US" dirty="0">
                <a:solidFill>
                  <a:schemeClr val="tx1"/>
                </a:solidFill>
              </a:rPr>
              <a:t> 3 </a:t>
            </a:r>
            <a:r>
              <a:rPr lang="en-US" dirty="0" err="1">
                <a:solidFill>
                  <a:schemeClr val="tx1"/>
                </a:solidFill>
              </a:rPr>
              <a:t>assi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strategici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sviluppo</a:t>
            </a:r>
            <a:r>
              <a:rPr lang="en-US" dirty="0">
                <a:solidFill>
                  <a:schemeClr val="tx1"/>
                </a:solidFill>
              </a:rPr>
              <a:t> OZ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SAP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Forte </a:t>
            </a:r>
            <a:r>
              <a:rPr lang="en-US" dirty="0" err="1">
                <a:solidFill>
                  <a:schemeClr val="tx1"/>
                </a:solidFill>
              </a:rPr>
              <a:t>impulso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crescita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manageriale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Evoluzione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CoGe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AutoShape 6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5954657" y="2171517"/>
            <a:ext cx="597169" cy="55124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 Placeholder 5"/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7893363" y="2762505"/>
            <a:ext cx="1133834" cy="60874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it-IT"/>
            </a:defPPr>
            <a:lvl1pPr indent="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</a:defRPr>
            </a:lvl1pPr>
            <a:lvl2pPr marL="0" lvl="1" indent="0" algn="ctr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None/>
              <a:defRPr sz="1050">
                <a:solidFill>
                  <a:schemeClr val="tx2"/>
                </a:solidFill>
                <a:ea typeface="+mj-ea"/>
                <a:cs typeface="+mj-cs"/>
              </a:defRPr>
            </a:lvl2pPr>
            <a:lvl3pPr marL="36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3pPr>
            <a:lvl4pPr marL="540000" indent="-180000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ea typeface="+mj-ea"/>
                <a:cs typeface="+mj-cs"/>
              </a:defRPr>
            </a:lvl4pPr>
            <a:lvl5pPr marL="720000" indent="-179388" defTabSz="957263" fontAlgn="base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9pPr>
          </a:lstStyle>
          <a:p>
            <a:pPr lvl="1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2014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Progetto</a:t>
            </a:r>
            <a:r>
              <a:rPr lang="en-US" dirty="0">
                <a:solidFill>
                  <a:schemeClr val="tx1"/>
                </a:solidFill>
              </a:rPr>
              <a:t> branding Zucchi</a:t>
            </a:r>
          </a:p>
        </p:txBody>
      </p:sp>
    </p:spTree>
    <p:extLst>
      <p:ext uri="{BB962C8B-B14F-4D97-AF65-F5344CB8AC3E}">
        <p14:creationId xmlns:p14="http://schemas.microsoft.com/office/powerpoint/2010/main" val="9797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/>
      <p:bldP spid="8202" grpId="0"/>
      <p:bldP spid="8203" grpId="0"/>
      <p:bldP spid="8204" grpId="0"/>
      <p:bldP spid="8205" grpId="0"/>
      <p:bldP spid="8206" grpId="0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8196" grpId="0"/>
      <p:bldP spid="44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58" y="874865"/>
            <a:ext cx="7104594" cy="1611545"/>
          </a:xfrm>
          <a:prstGeom prst="rect">
            <a:avLst/>
          </a:prstGeom>
        </p:spPr>
      </p:pic>
      <p:grpSp>
        <p:nvGrpSpPr>
          <p:cNvPr id="11266" name="Gruppo 7"/>
          <p:cNvGrpSpPr>
            <a:grpSpLocks/>
          </p:cNvGrpSpPr>
          <p:nvPr/>
        </p:nvGrpSpPr>
        <p:grpSpPr bwMode="auto">
          <a:xfrm>
            <a:off x="4772027" y="2820109"/>
            <a:ext cx="3638550" cy="3433762"/>
            <a:chOff x="5249333" y="3141133"/>
            <a:chExt cx="3063875" cy="3183410"/>
          </a:xfrm>
        </p:grpSpPr>
        <p:pic>
          <p:nvPicPr>
            <p:cNvPr id="11275" name="Immagin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333" y="3141133"/>
              <a:ext cx="3063875" cy="318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6775923" y="3361897"/>
              <a:ext cx="323498" cy="178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7507136" y="4190495"/>
              <a:ext cx="322162" cy="245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7507136" y="5011736"/>
              <a:ext cx="322162" cy="245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7512483" y="5978681"/>
              <a:ext cx="429103" cy="244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68" name="Sottotitolo 3"/>
          <p:cNvSpPr>
            <a:spLocks noGrp="1"/>
          </p:cNvSpPr>
          <p:nvPr>
            <p:ph type="subTitle" idx="10"/>
          </p:nvPr>
        </p:nvSpPr>
        <p:spPr bwMode="auto">
          <a:xfrm>
            <a:off x="457200" y="244475"/>
            <a:ext cx="7050088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1600">
                <a:solidFill>
                  <a:srgbClr val="030409"/>
                </a:solidFill>
                <a:latin typeface="Calibri" panose="020F0502020204030204" pitchFamily="34" charset="0"/>
                <a:ea typeface="FritzQuadrata"/>
                <a:cs typeface="FritzQuadrata"/>
              </a:rPr>
              <a:t>Diamo i numeri</a:t>
            </a:r>
          </a:p>
        </p:txBody>
      </p:sp>
      <p:sp>
        <p:nvSpPr>
          <p:cNvPr id="11270" name="Segnaposto contenuto 1"/>
          <p:cNvSpPr txBox="1">
            <a:spLocks/>
          </p:cNvSpPr>
          <p:nvPr/>
        </p:nvSpPr>
        <p:spPr bwMode="auto">
          <a:xfrm>
            <a:off x="300038" y="3333750"/>
            <a:ext cx="40719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1272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Fatturato </a:t>
            </a:r>
            <a:r>
              <a:rPr kumimoji="0" lang="it-IT" altLang="it-I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2019: 195.000.000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€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1272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Collaboratori: 149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1272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Numero paesi export: 45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1272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Numero clienti: circa 1.000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1272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1272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12728"/>
              </a:buClr>
              <a:buSzPct val="100000"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1272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1272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12728"/>
              </a:buClr>
              <a:buSzPct val="100000"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272" name="CasellaDiTesto 13"/>
          <p:cNvSpPr txBox="1">
            <a:spLocks noChangeArrowheads="1"/>
          </p:cNvSpPr>
          <p:nvPr/>
        </p:nvSpPr>
        <p:spPr bwMode="auto">
          <a:xfrm>
            <a:off x="7480300" y="4159250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2%</a:t>
            </a:r>
          </a:p>
        </p:txBody>
      </p:sp>
      <p:sp>
        <p:nvSpPr>
          <p:cNvPr id="11273" name="CasellaDiTesto 14"/>
          <p:cNvSpPr txBox="1">
            <a:spLocks noChangeArrowheads="1"/>
          </p:cNvSpPr>
          <p:nvPr/>
        </p:nvSpPr>
        <p:spPr bwMode="auto">
          <a:xfrm>
            <a:off x="7472363" y="4857750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46%</a:t>
            </a:r>
          </a:p>
        </p:txBody>
      </p:sp>
      <p:sp>
        <p:nvSpPr>
          <p:cNvPr id="11274" name="CasellaDiTesto 15"/>
          <p:cNvSpPr txBox="1">
            <a:spLocks noChangeArrowheads="1"/>
          </p:cNvSpPr>
          <p:nvPr/>
        </p:nvSpPr>
        <p:spPr bwMode="auto">
          <a:xfrm>
            <a:off x="7497763" y="5924550"/>
            <a:ext cx="712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52%</a:t>
            </a:r>
          </a:p>
        </p:txBody>
      </p:sp>
      <p:sp>
        <p:nvSpPr>
          <p:cNvPr id="17" name="Titolo 2"/>
          <p:cNvSpPr>
            <a:spLocks noGrp="1"/>
          </p:cNvSpPr>
          <p:nvPr>
            <p:ph type="title"/>
          </p:nvPr>
        </p:nvSpPr>
        <p:spPr bwMode="auto">
          <a:xfrm>
            <a:off x="457200" y="-109538"/>
            <a:ext cx="7331075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2400" b="1" dirty="0">
                <a:solidFill>
                  <a:srgbClr val="A12728"/>
                </a:solidFill>
              </a:rPr>
              <a:t>Profilo dell’azienda</a:t>
            </a:r>
            <a:br>
              <a:rPr lang="it-IT" altLang="it-IT" sz="2400" b="1" dirty="0">
                <a:solidFill>
                  <a:srgbClr val="A12728"/>
                </a:solidFill>
              </a:rPr>
            </a:br>
            <a:r>
              <a:rPr lang="it-IT" altLang="it-IT" sz="2400" b="1" dirty="0">
                <a:solidFill>
                  <a:srgbClr val="A12728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252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42516" y="116175"/>
            <a:ext cx="6605748" cy="378528"/>
          </a:xfrm>
        </p:spPr>
        <p:txBody>
          <a:bodyPr/>
          <a:lstStyle/>
          <a:p>
            <a:pPr algn="l"/>
            <a:r>
              <a:rPr lang="it-IT" sz="2000" b="1" dirty="0" smtClean="0">
                <a:solidFill>
                  <a:srgbClr val="A12728"/>
                </a:solidFill>
              </a:rPr>
              <a:t>Dalla carta all’ERP</a:t>
            </a:r>
            <a:r>
              <a:rPr lang="it-IT" sz="2000" dirty="0" smtClean="0"/>
              <a:t>  -  Fino alla metà degli anni ‘80</a:t>
            </a: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273" y="4425285"/>
            <a:ext cx="2044759" cy="174799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96383" y="1217473"/>
            <a:ext cx="24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Processi amministrativi</a:t>
            </a:r>
            <a:endParaRPr lang="it-IT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75983" y="3939285"/>
            <a:ext cx="23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Gestione magazzino</a:t>
            </a:r>
            <a:endParaRPr lang="it-IT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2" descr="Risultato immagini per registri contabili cartac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97740"/>
            <a:ext cx="3093091" cy="17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isultato immagini per registri contabili cartace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38074"/>
            <a:ext cx="2200524" cy="17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364088" y="3632604"/>
            <a:ext cx="309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Gestione ordini e fatturazione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7504" y="3348030"/>
            <a:ext cx="305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Gestione produzione</a:t>
            </a:r>
            <a:endParaRPr lang="it-IT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" name="Picture 16" descr="Risultato immagini per oleificio zuc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362"/>
            <a:ext cx="2559698" cy="14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Risultato immagini per registri contabili cartace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00" y="929909"/>
            <a:ext cx="1748245" cy="9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isultato immagini per oleificio zucch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011477" cy="2057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522720" cy="372543"/>
          </a:xfrm>
        </p:spPr>
        <p:txBody>
          <a:bodyPr/>
          <a:lstStyle/>
          <a:p>
            <a:pPr algn="l"/>
            <a:r>
              <a:rPr lang="it-IT" sz="2000" b="1" dirty="0" smtClean="0">
                <a:solidFill>
                  <a:srgbClr val="A12728"/>
                </a:solidFill>
              </a:rPr>
              <a:t>Dalla </a:t>
            </a:r>
            <a:r>
              <a:rPr lang="it-IT" sz="2000" b="1" dirty="0">
                <a:solidFill>
                  <a:srgbClr val="A12728"/>
                </a:solidFill>
              </a:rPr>
              <a:t>carta </a:t>
            </a:r>
            <a:r>
              <a:rPr lang="it-IT" sz="2000" b="1" dirty="0" smtClean="0">
                <a:solidFill>
                  <a:srgbClr val="A12728"/>
                </a:solidFill>
              </a:rPr>
              <a:t>all’ERP</a:t>
            </a:r>
            <a:r>
              <a:rPr lang="it-IT" sz="2000" dirty="0" smtClean="0"/>
              <a:t>  </a:t>
            </a:r>
            <a:r>
              <a:rPr lang="it-IT" sz="2000" dirty="0"/>
              <a:t>-  N</a:t>
            </a:r>
            <a:r>
              <a:rPr lang="it-IT" sz="2000" dirty="0" smtClean="0"/>
              <a:t>el corso degli anni ‘90</a:t>
            </a:r>
            <a:endParaRPr lang="it-IT" sz="2000" dirty="0"/>
          </a:p>
        </p:txBody>
      </p:sp>
      <p:pic>
        <p:nvPicPr>
          <p:cNvPr id="15" name="Picture 2" descr="Risultato immagini per as400 anni 80 termina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36" y="1126569"/>
            <a:ext cx="1335473" cy="10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isultato immagini per as400 anni 80 termina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400" y="2883143"/>
            <a:ext cx="1335473" cy="10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isultato immagini per as400 anni 80 termina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30" y="4997547"/>
            <a:ext cx="1335473" cy="10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isultato immagini per as400 anni 80 termina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23" y="4437112"/>
            <a:ext cx="1335473" cy="10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ttore 2 18"/>
          <p:cNvCxnSpPr/>
          <p:nvPr/>
        </p:nvCxnSpPr>
        <p:spPr>
          <a:xfrm flipV="1">
            <a:off x="5712534" y="1689720"/>
            <a:ext cx="1076284" cy="130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712534" y="2996953"/>
            <a:ext cx="1595770" cy="413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5702834" y="3000087"/>
            <a:ext cx="1389446" cy="1963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4626550" y="2996953"/>
            <a:ext cx="1079256" cy="1440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Risultato immagini per dichiarazioni fiscali anni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" y="1223331"/>
            <a:ext cx="3758431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isultato immagini per schema contabile anni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3" y="3717032"/>
            <a:ext cx="2808312" cy="14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Risultato immagini per as400 anni 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89" y="748587"/>
            <a:ext cx="1700445" cy="22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522720" cy="488315"/>
          </a:xfrm>
        </p:spPr>
        <p:txBody>
          <a:bodyPr/>
          <a:lstStyle/>
          <a:p>
            <a:pPr algn="l"/>
            <a:r>
              <a:rPr lang="it-IT" sz="1600" b="1" dirty="0">
                <a:solidFill>
                  <a:srgbClr val="A12728"/>
                </a:solidFill>
              </a:rPr>
              <a:t>Dalla carta all’ERP</a:t>
            </a:r>
            <a:r>
              <a:rPr lang="it-IT" sz="1600" dirty="0"/>
              <a:t>  -  Primi anni 2000</a:t>
            </a:r>
            <a:endParaRPr lang="it-IT" dirty="0"/>
          </a:p>
        </p:txBody>
      </p:sp>
      <p:pic>
        <p:nvPicPr>
          <p:cNvPr id="1026" name="Picture 2" descr="Risultato immagini per Oleificio Zucc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246161" cy="14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o immagini per Oleificio Zuc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28" y="4188822"/>
            <a:ext cx="1503505" cy="20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o immagini per Oleificio Zucc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71" y="1126133"/>
            <a:ext cx="1911914" cy="12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o immagini per autobotti ol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2018"/>
            <a:ext cx="2905535" cy="14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o immagini per pc anni 2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62" y="3765039"/>
            <a:ext cx="1208230" cy="8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isultato immagini per pc anni 2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66" y="1025410"/>
            <a:ext cx="1208230" cy="8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isultato immagini per pc anni 2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86446"/>
            <a:ext cx="1208230" cy="8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isultato immagini per pc anni 2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04369"/>
            <a:ext cx="1208230" cy="8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isultato immagini per pc anni 2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97319"/>
            <a:ext cx="1208230" cy="8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isultato immagini per pc anni 2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73536"/>
            <a:ext cx="1208230" cy="8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o immagini per archiviazione cartac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27793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Risultato immagini per archiviazione cartac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17" y="1536970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Risultato immagini per archiviazione cartac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71" y="3604011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Risultato immagini per archiviazione cartac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21" y="5301208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Risultato immagini per archiviazione cartac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23" y="5572875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isultato immagini per as400 anni 9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91" y="2584525"/>
            <a:ext cx="996518" cy="13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729" y="74413"/>
            <a:ext cx="6522720" cy="488315"/>
          </a:xfrm>
        </p:spPr>
        <p:txBody>
          <a:bodyPr/>
          <a:lstStyle/>
          <a:p>
            <a:pPr algn="l"/>
            <a:r>
              <a:rPr lang="it-IT" sz="1800" b="1" dirty="0">
                <a:solidFill>
                  <a:srgbClr val="A12728"/>
                </a:solidFill>
              </a:rPr>
              <a:t>Dalla carta </a:t>
            </a:r>
            <a:r>
              <a:rPr lang="it-IT" sz="1800" b="1" dirty="0" smtClean="0">
                <a:solidFill>
                  <a:srgbClr val="A12728"/>
                </a:solidFill>
              </a:rPr>
              <a:t>all’ERP</a:t>
            </a:r>
            <a:r>
              <a:rPr lang="it-IT" sz="1800" dirty="0" smtClean="0"/>
              <a:t>  </a:t>
            </a:r>
            <a:r>
              <a:rPr lang="it-IT" sz="1800" dirty="0"/>
              <a:t>-  </a:t>
            </a:r>
            <a:r>
              <a:rPr lang="it-IT" sz="1800" dirty="0" smtClean="0"/>
              <a:t>Primi anni 2000</a:t>
            </a:r>
            <a:endParaRPr lang="it-IT" dirty="0"/>
          </a:p>
        </p:txBody>
      </p:sp>
      <p:sp>
        <p:nvSpPr>
          <p:cNvPr id="4" name="Rectangl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36506" y="5021181"/>
            <a:ext cx="2376488" cy="13684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r>
              <a:rPr lang="it-IT" altLang="it-IT" b="1" dirty="0" smtClean="0"/>
              <a:t>Movimentazione</a:t>
            </a:r>
          </a:p>
          <a:p>
            <a:r>
              <a:rPr lang="it-IT" altLang="it-IT" b="1" dirty="0" smtClean="0"/>
              <a:t>fisica oli</a:t>
            </a:r>
            <a:endParaRPr lang="it-IT" altLang="it-IT" dirty="0"/>
          </a:p>
        </p:txBody>
      </p:sp>
      <p:sp>
        <p:nvSpPr>
          <p:cNvPr id="7" name="Cloud">
            <a:hlinkClick r:id="" action="ppaction://noaction"/>
          </p:cNvPr>
          <p:cNvSpPr>
            <a:spLocks noEditPoints="1" noChangeArrowheads="1"/>
          </p:cNvSpPr>
          <p:nvPr/>
        </p:nvSpPr>
        <p:spPr bwMode="auto">
          <a:xfrm>
            <a:off x="704480" y="603575"/>
            <a:ext cx="2374900" cy="149972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it-IT" altLang="it-IT" sz="1600" b="1" dirty="0" smtClean="0">
                <a:solidFill>
                  <a:schemeClr val="bg1"/>
                </a:solidFill>
              </a:rPr>
              <a:t>AS400 - </a:t>
            </a:r>
            <a:r>
              <a:rPr lang="it-IT" altLang="it-IT" sz="1100" dirty="0" smtClean="0">
                <a:solidFill>
                  <a:schemeClr val="bg1"/>
                </a:solidFill>
              </a:rPr>
              <a:t>am</a:t>
            </a:r>
            <a:r>
              <a:rPr lang="it-IT" altLang="it-IT" sz="1100" b="1" dirty="0" smtClean="0">
                <a:solidFill>
                  <a:schemeClr val="bg1"/>
                </a:solidFill>
              </a:rPr>
              <a:t>ministrazione-ciclo attivo (ordini clienti e fatturazione) - ciclo passivo (ordini ai fornitori)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sp>
        <p:nvSpPr>
          <p:cNvPr id="8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914542" y="4504897"/>
            <a:ext cx="2376488" cy="120049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b="1" dirty="0"/>
              <a:t>Gestionale </a:t>
            </a:r>
          </a:p>
          <a:p>
            <a:r>
              <a:rPr lang="it-IT" altLang="it-IT" b="1" dirty="0"/>
              <a:t>di Produzione</a:t>
            </a:r>
          </a:p>
          <a:p>
            <a:r>
              <a:rPr lang="it-IT" altLang="it-IT" dirty="0"/>
              <a:t>(Confezionamento)</a:t>
            </a:r>
          </a:p>
        </p:txBody>
      </p:sp>
      <p:sp>
        <p:nvSpPr>
          <p:cNvPr id="9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95963" y="998258"/>
            <a:ext cx="2376487" cy="102290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b="1" dirty="0" smtClean="0"/>
              <a:t>Pianificazione Logistica</a:t>
            </a:r>
            <a:endParaRPr lang="it-IT" altLang="it-IT" dirty="0"/>
          </a:p>
          <a:p>
            <a:r>
              <a:rPr lang="it-IT" altLang="it-IT" b="1" dirty="0" smtClean="0"/>
              <a:t>Spedizione merci –</a:t>
            </a:r>
          </a:p>
          <a:p>
            <a:r>
              <a:rPr lang="it-IT" altLang="it-IT" b="1" dirty="0" smtClean="0"/>
              <a:t>Ricevimento sfusi</a:t>
            </a:r>
            <a:endParaRPr lang="it-IT" altLang="it-IT" b="1" dirty="0"/>
          </a:p>
        </p:txBody>
      </p:sp>
      <p:sp>
        <p:nvSpPr>
          <p:cNvPr id="11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1558" y="5915860"/>
            <a:ext cx="2680363" cy="45792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b="1" dirty="0" smtClean="0"/>
              <a:t>Pianificazione produzione</a:t>
            </a:r>
            <a:endParaRPr lang="it-IT" altLang="it-IT" dirty="0"/>
          </a:p>
        </p:txBody>
      </p:sp>
      <p:sp>
        <p:nvSpPr>
          <p:cNvPr id="19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388" y="3196106"/>
            <a:ext cx="1538444" cy="14570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altLang="it-IT" b="1" dirty="0" smtClean="0"/>
              <a:t>Pianificazione</a:t>
            </a:r>
          </a:p>
          <a:p>
            <a:r>
              <a:rPr lang="it-IT" altLang="it-IT" b="1" dirty="0" smtClean="0"/>
              <a:t>logistica</a:t>
            </a:r>
          </a:p>
          <a:p>
            <a:r>
              <a:rPr lang="it-IT" altLang="it-IT" b="1" dirty="0" smtClean="0"/>
              <a:t>Ingresso </a:t>
            </a:r>
          </a:p>
          <a:p>
            <a:r>
              <a:rPr lang="it-IT" altLang="it-IT" b="1" dirty="0" err="1" smtClean="0"/>
              <a:t>mat.sussud</a:t>
            </a:r>
            <a:r>
              <a:rPr lang="it-IT" altLang="it-IT" b="1" dirty="0" smtClean="0"/>
              <a:t>.</a:t>
            </a:r>
            <a:endParaRPr lang="it-IT" altLang="it-IT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3131840" y="1162564"/>
            <a:ext cx="2467175" cy="160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074741" y="902439"/>
            <a:ext cx="2575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B050"/>
                </a:solidFill>
              </a:rPr>
              <a:t>1 - Anagrafiche di base - Ordini clienti</a:t>
            </a:r>
            <a:endParaRPr lang="it-IT" sz="1200" b="1" dirty="0">
              <a:solidFill>
                <a:srgbClr val="00B050"/>
              </a:solidFill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2339218" y="1956474"/>
            <a:ext cx="3575324" cy="26966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 rot="2182156">
            <a:off x="2606057" y="2950661"/>
            <a:ext cx="2842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B050"/>
                </a:solidFill>
              </a:rPr>
              <a:t>2-Anagrafiche di base - Ordini produzione</a:t>
            </a:r>
            <a:endParaRPr lang="it-IT" sz="1200" b="1" dirty="0">
              <a:solidFill>
                <a:srgbClr val="00B050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 flipH="1">
            <a:off x="1553961" y="2022258"/>
            <a:ext cx="21941" cy="38679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 rot="5400000">
            <a:off x="-27200" y="3927728"/>
            <a:ext cx="3406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00B050"/>
                </a:solidFill>
              </a:rPr>
              <a:t>3</a:t>
            </a:r>
            <a:r>
              <a:rPr lang="it-IT" sz="1200" b="1" dirty="0" smtClean="0">
                <a:solidFill>
                  <a:srgbClr val="00B050"/>
                </a:solidFill>
              </a:rPr>
              <a:t>-Anagrafiche di base – Contratti e ordini  fornitori</a:t>
            </a:r>
            <a:endParaRPr lang="it-IT" sz="1200" b="1" dirty="0">
              <a:solidFill>
                <a:srgbClr val="00B050"/>
              </a:solidFill>
            </a:endParaRPr>
          </a:p>
        </p:txBody>
      </p:sp>
      <p:cxnSp>
        <p:nvCxnSpPr>
          <p:cNvPr id="34" name="Connettore 2 33"/>
          <p:cNvCxnSpPr/>
          <p:nvPr/>
        </p:nvCxnSpPr>
        <p:spPr>
          <a:xfrm flipH="1">
            <a:off x="135051" y="1817816"/>
            <a:ext cx="916452" cy="13782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 rot="18167978">
            <a:off x="-230783" y="2272603"/>
            <a:ext cx="1546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B050"/>
                </a:solidFill>
              </a:rPr>
              <a:t>4 – Contratti fornitori</a:t>
            </a:r>
            <a:endParaRPr lang="it-IT" sz="1200" b="1" dirty="0">
              <a:solidFill>
                <a:srgbClr val="00B050"/>
              </a:solidFill>
            </a:endParaRPr>
          </a:p>
        </p:txBody>
      </p:sp>
      <p:cxnSp>
        <p:nvCxnSpPr>
          <p:cNvPr id="37" name="Connettore 2 36"/>
          <p:cNvCxnSpPr/>
          <p:nvPr/>
        </p:nvCxnSpPr>
        <p:spPr>
          <a:xfrm>
            <a:off x="107504" y="4653136"/>
            <a:ext cx="936987" cy="12627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 rot="3165460">
            <a:off x="25287" y="4976744"/>
            <a:ext cx="164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7030A0"/>
                </a:solidFill>
              </a:rPr>
              <a:t>5</a:t>
            </a:r>
            <a:r>
              <a:rPr lang="it-IT" sz="1200" b="1" dirty="0" smtClean="0">
                <a:solidFill>
                  <a:srgbClr val="7030A0"/>
                </a:solidFill>
              </a:rPr>
              <a:t> – Viaggi pianificati </a:t>
            </a:r>
          </a:p>
          <a:p>
            <a:r>
              <a:rPr lang="it-IT" sz="1200" b="1" dirty="0" err="1" smtClean="0">
                <a:solidFill>
                  <a:srgbClr val="7030A0"/>
                </a:solidFill>
              </a:rPr>
              <a:t>ingr.materi.sussidiario</a:t>
            </a:r>
            <a:endParaRPr lang="it-IT" sz="1200" b="1" dirty="0">
              <a:solidFill>
                <a:srgbClr val="7030A0"/>
              </a:solidFill>
            </a:endParaRPr>
          </a:p>
        </p:txBody>
      </p:sp>
      <p:cxnSp>
        <p:nvCxnSpPr>
          <p:cNvPr id="43" name="Connettore 2 42"/>
          <p:cNvCxnSpPr>
            <a:endCxn id="9" idx="1"/>
          </p:cNvCxnSpPr>
          <p:nvPr/>
        </p:nvCxnSpPr>
        <p:spPr>
          <a:xfrm flipV="1">
            <a:off x="1592186" y="1509709"/>
            <a:ext cx="4203777" cy="2087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 rot="20025109">
            <a:off x="3236547" y="1946245"/>
            <a:ext cx="2153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7030A0"/>
                </a:solidFill>
              </a:rPr>
              <a:t>6 – Viaggi pianificati ritiro sfusi</a:t>
            </a:r>
          </a:p>
        </p:txBody>
      </p:sp>
      <p:cxnSp>
        <p:nvCxnSpPr>
          <p:cNvPr id="48" name="Connettore 2 47"/>
          <p:cNvCxnSpPr>
            <a:stCxn id="8" idx="0"/>
          </p:cNvCxnSpPr>
          <p:nvPr/>
        </p:nvCxnSpPr>
        <p:spPr>
          <a:xfrm flipV="1">
            <a:off x="7102786" y="2021159"/>
            <a:ext cx="0" cy="2483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H="1" flipV="1">
            <a:off x="2526751" y="1663504"/>
            <a:ext cx="3671238" cy="28402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 rot="16200000">
            <a:off x="6302220" y="3084802"/>
            <a:ext cx="133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8 – Viaggio chiuso</a:t>
            </a:r>
            <a:endParaRPr lang="it-IT" sz="1200" b="1" dirty="0"/>
          </a:p>
        </p:txBody>
      </p:sp>
      <p:cxnSp>
        <p:nvCxnSpPr>
          <p:cNvPr id="54" name="Connettore 2 53"/>
          <p:cNvCxnSpPr>
            <a:endCxn id="11" idx="3"/>
          </p:cNvCxnSpPr>
          <p:nvPr/>
        </p:nvCxnSpPr>
        <p:spPr>
          <a:xfrm flipH="1">
            <a:off x="3291921" y="2031558"/>
            <a:ext cx="3414956" cy="4113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 rot="2382563">
            <a:off x="4428240" y="3297958"/>
            <a:ext cx="133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9 – Viaggio chiuso</a:t>
            </a:r>
            <a:endParaRPr lang="it-IT" sz="1200" b="1" dirty="0"/>
          </a:p>
        </p:txBody>
      </p:sp>
      <p:sp>
        <p:nvSpPr>
          <p:cNvPr id="59" name="CasellaDiTesto 58"/>
          <p:cNvSpPr txBox="1"/>
          <p:nvPr/>
        </p:nvSpPr>
        <p:spPr>
          <a:xfrm rot="18536674">
            <a:off x="3277717" y="4860096"/>
            <a:ext cx="16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84D08"/>
                </a:solidFill>
              </a:rPr>
              <a:t>7 a – Viaggio aggregati</a:t>
            </a:r>
            <a:endParaRPr lang="it-IT" sz="1200" b="1" dirty="0">
              <a:solidFill>
                <a:srgbClr val="F84D08"/>
              </a:solidFill>
            </a:endParaRPr>
          </a:p>
        </p:txBody>
      </p:sp>
      <p:cxnSp>
        <p:nvCxnSpPr>
          <p:cNvPr id="61" name="Connettore 2 60"/>
          <p:cNvCxnSpPr/>
          <p:nvPr/>
        </p:nvCxnSpPr>
        <p:spPr>
          <a:xfrm flipH="1">
            <a:off x="3286337" y="5705393"/>
            <a:ext cx="2509626" cy="603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 rot="20791937">
            <a:off x="3522806" y="5726724"/>
            <a:ext cx="210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10-Avanzamento lanci </a:t>
            </a:r>
            <a:r>
              <a:rPr lang="it-IT" sz="1200" b="1" dirty="0" err="1" smtClean="0"/>
              <a:t>produz</a:t>
            </a:r>
            <a:r>
              <a:rPr lang="it-IT" sz="1200" b="1" dirty="0" smtClean="0"/>
              <a:t>.</a:t>
            </a:r>
            <a:endParaRPr lang="it-IT" sz="1200" b="1" dirty="0"/>
          </a:p>
        </p:txBody>
      </p:sp>
      <p:cxnSp>
        <p:nvCxnSpPr>
          <p:cNvPr id="65" name="Connettore 2 64"/>
          <p:cNvCxnSpPr/>
          <p:nvPr/>
        </p:nvCxnSpPr>
        <p:spPr>
          <a:xfrm flipH="1" flipV="1">
            <a:off x="2010000" y="2157295"/>
            <a:ext cx="26277" cy="3732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 rot="5400000">
            <a:off x="1245897" y="3975825"/>
            <a:ext cx="1724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11-Proposte produzione</a:t>
            </a:r>
            <a:endParaRPr lang="it-IT" sz="1200" b="1" dirty="0">
              <a:solidFill>
                <a:srgbClr val="00B0F0"/>
              </a:solidFill>
            </a:endParaRPr>
          </a:p>
        </p:txBody>
      </p:sp>
      <p:cxnSp>
        <p:nvCxnSpPr>
          <p:cNvPr id="70" name="Connettore 2 69"/>
          <p:cNvCxnSpPr/>
          <p:nvPr/>
        </p:nvCxnSpPr>
        <p:spPr>
          <a:xfrm flipH="1" flipV="1">
            <a:off x="1131997" y="4653136"/>
            <a:ext cx="322013" cy="12627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 rot="4434083">
            <a:off x="1045848" y="5133406"/>
            <a:ext cx="995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12-Proposte </a:t>
            </a:r>
          </a:p>
          <a:p>
            <a:r>
              <a:rPr lang="it-IT" sz="1200" b="1" dirty="0" smtClean="0">
                <a:solidFill>
                  <a:srgbClr val="00B0F0"/>
                </a:solidFill>
              </a:rPr>
              <a:t>di viaggi</a:t>
            </a:r>
            <a:endParaRPr lang="it-IT" sz="1200" b="1" dirty="0">
              <a:solidFill>
                <a:srgbClr val="00B0F0"/>
              </a:solidFill>
            </a:endParaRPr>
          </a:p>
        </p:txBody>
      </p:sp>
      <p:cxnSp>
        <p:nvCxnSpPr>
          <p:cNvPr id="75" name="Connettore 2 74"/>
          <p:cNvCxnSpPr/>
          <p:nvPr/>
        </p:nvCxnSpPr>
        <p:spPr>
          <a:xfrm flipH="1" flipV="1">
            <a:off x="2988981" y="1560439"/>
            <a:ext cx="3724340" cy="2960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Connettore 2 78"/>
          <p:cNvCxnSpPr/>
          <p:nvPr/>
        </p:nvCxnSpPr>
        <p:spPr>
          <a:xfrm>
            <a:off x="8007584" y="2048745"/>
            <a:ext cx="7748" cy="2503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1" name="CasellaDiTesto 80"/>
          <p:cNvSpPr txBox="1"/>
          <p:nvPr/>
        </p:nvSpPr>
        <p:spPr>
          <a:xfrm rot="5400000">
            <a:off x="7362621" y="3136130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84D08"/>
                </a:solidFill>
              </a:rPr>
              <a:t>7b – Viaggio aggregati</a:t>
            </a:r>
            <a:endParaRPr lang="it-IT" sz="1200" b="1" dirty="0">
              <a:solidFill>
                <a:srgbClr val="F84D08"/>
              </a:solidFill>
            </a:endParaRPr>
          </a:p>
        </p:txBody>
      </p:sp>
      <p:sp>
        <p:nvSpPr>
          <p:cNvPr id="84" name="CasellaDiTesto 83"/>
          <p:cNvSpPr txBox="1"/>
          <p:nvPr/>
        </p:nvSpPr>
        <p:spPr>
          <a:xfrm rot="2353813">
            <a:off x="4133555" y="3006710"/>
            <a:ext cx="2163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13 - Aggiornamento magazzino</a:t>
            </a:r>
            <a:endParaRPr lang="it-IT" sz="1200" b="1" dirty="0">
              <a:solidFill>
                <a:srgbClr val="00B0F0"/>
              </a:solidFill>
            </a:endParaRPr>
          </a:p>
        </p:txBody>
      </p:sp>
      <p:cxnSp>
        <p:nvCxnSpPr>
          <p:cNvPr id="85" name="Connettore 2 84"/>
          <p:cNvCxnSpPr>
            <a:stCxn id="8" idx="1"/>
          </p:cNvCxnSpPr>
          <p:nvPr/>
        </p:nvCxnSpPr>
        <p:spPr>
          <a:xfrm flipH="1" flipV="1">
            <a:off x="2061678" y="2093349"/>
            <a:ext cx="3852864" cy="3011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7" name="CasellaDiTesto 86"/>
          <p:cNvSpPr txBox="1"/>
          <p:nvPr/>
        </p:nvSpPr>
        <p:spPr>
          <a:xfrm rot="2353813">
            <a:off x="3344340" y="3542991"/>
            <a:ext cx="1096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14 – dati Bolle</a:t>
            </a:r>
            <a:endParaRPr lang="it-IT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9" grpId="0" animBg="1"/>
      <p:bldP spid="12" grpId="0"/>
      <p:bldP spid="28" grpId="0"/>
      <p:bldP spid="33" grpId="0"/>
      <p:bldP spid="36" grpId="0"/>
      <p:bldP spid="42" grpId="0"/>
      <p:bldP spid="46" grpId="0"/>
      <p:bldP spid="53" grpId="0"/>
      <p:bldP spid="58" grpId="0"/>
      <p:bldP spid="59" grpId="0"/>
      <p:bldP spid="64" grpId="0"/>
      <p:bldP spid="69" grpId="0"/>
      <p:bldP spid="74" grpId="0"/>
      <p:bldP spid="81" grpId="0"/>
      <p:bldP spid="84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0"/>
          </p:nvPr>
        </p:nvSpPr>
        <p:spPr>
          <a:xfrm>
            <a:off x="342000" y="185688"/>
            <a:ext cx="7128000" cy="282129"/>
          </a:xfrm>
        </p:spPr>
        <p:txBody>
          <a:bodyPr/>
          <a:lstStyle/>
          <a:p>
            <a:r>
              <a:rPr lang="it-IT" dirty="0" smtClean="0"/>
              <a:t>Il dato univoco e la flessibilità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764704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La struttura presentava alcuni problemi essenziali:</a:t>
            </a:r>
          </a:p>
          <a:p>
            <a:endParaRPr lang="it-IT" sz="1600" dirty="0" smtClean="0"/>
          </a:p>
          <a:p>
            <a:pPr marL="342900" indent="-342900">
              <a:buAutoNum type="arabicPeriod"/>
            </a:pPr>
            <a:r>
              <a:rPr lang="it-IT" sz="1600" dirty="0" smtClean="0"/>
              <a:t>Ogni dipartimento riproduceva e riportava nel propri software lo stesso dato</a:t>
            </a:r>
          </a:p>
          <a:p>
            <a:pPr marL="342900" indent="-342900">
              <a:buAutoNum type="arabicPeriod"/>
            </a:pPr>
            <a:endParaRPr lang="it-IT" sz="1600" dirty="0" smtClean="0"/>
          </a:p>
          <a:p>
            <a:pPr marL="342900" indent="-342900">
              <a:buAutoNum type="arabicPeriod"/>
            </a:pPr>
            <a:r>
              <a:rPr lang="it-IT" sz="1600" dirty="0" smtClean="0"/>
              <a:t>La raccolta dati dalla produzione non riusciva ad essere effettuata in modo veloce e diretto</a:t>
            </a:r>
          </a:p>
          <a:p>
            <a:pPr marL="342900" indent="-342900">
              <a:buAutoNum type="arabicPeriod"/>
            </a:pPr>
            <a:endParaRPr lang="it-IT" sz="1600" dirty="0" smtClean="0"/>
          </a:p>
          <a:p>
            <a:pPr marL="342900" indent="-342900">
              <a:buAutoNum type="arabicPeriod"/>
            </a:pPr>
            <a:r>
              <a:rPr lang="it-IT" sz="1600" dirty="0" smtClean="0"/>
              <a:t>Il magazzino fisico e quello contabile richiedevano frequenti aggiustamenti a cavallo di software differenti</a:t>
            </a:r>
          </a:p>
          <a:p>
            <a:pPr marL="342900" indent="-342900">
              <a:buAutoNum type="arabicPeriod"/>
            </a:pPr>
            <a:endParaRPr lang="it-IT" sz="1600" dirty="0" smtClean="0"/>
          </a:p>
          <a:p>
            <a:pPr marL="342900" indent="-342900">
              <a:buAutoNum type="arabicPeriod"/>
            </a:pPr>
            <a:r>
              <a:rPr lang="it-IT" sz="1600" dirty="0" smtClean="0"/>
              <a:t>Il sistema di analisi dati per la </a:t>
            </a:r>
            <a:r>
              <a:rPr lang="it-IT" sz="1600" dirty="0" err="1" smtClean="0"/>
              <a:t>costificazione</a:t>
            </a:r>
            <a:r>
              <a:rPr lang="it-IT" sz="1600" dirty="0" smtClean="0"/>
              <a:t> dei prodotti non permetteva un livello di precisione adeguato</a:t>
            </a:r>
            <a:endParaRPr lang="it-IT" sz="1600" dirty="0"/>
          </a:p>
          <a:p>
            <a:pPr marL="342900" indent="-342900">
              <a:buAutoNum type="arabicPeriod"/>
            </a:pPr>
            <a:endParaRPr lang="it-IT" sz="1600" dirty="0"/>
          </a:p>
          <a:p>
            <a:pPr marL="342900" indent="-342900">
              <a:buAutoNum type="arabicPeriod"/>
            </a:pPr>
            <a:r>
              <a:rPr lang="it-IT" sz="1600" dirty="0" smtClean="0"/>
              <a:t>Si spendevano ore per quadrare i dati fisici e contabili tra i vari software per soddisfare le esigenze contabili</a:t>
            </a:r>
          </a:p>
          <a:p>
            <a:pPr marL="342900" indent="-342900">
              <a:buAutoNum type="arabicPeriod"/>
            </a:pPr>
            <a:endParaRPr lang="it-IT" sz="1600" dirty="0"/>
          </a:p>
          <a:p>
            <a:pPr marL="342900" indent="-342900">
              <a:buAutoNum type="arabicPeriod"/>
            </a:pPr>
            <a:r>
              <a:rPr lang="it-IT" sz="1600" dirty="0" smtClean="0"/>
              <a:t>I ritmi richiesti di personalizzazione prodotti richiedevano frequenti modifiche ai modelli produttivi e gestionali, infattibili per problemi d’interfacce</a:t>
            </a:r>
          </a:p>
          <a:p>
            <a:pPr marL="342900" indent="-342900">
              <a:buAutoNum type="arabicPeriod"/>
            </a:pPr>
            <a:endParaRPr lang="it-IT" sz="1400" dirty="0"/>
          </a:p>
          <a:p>
            <a:pPr marL="342900" indent="-342900">
              <a:buAutoNum type="arabicPeriod"/>
            </a:pPr>
            <a:endParaRPr lang="it-IT" sz="1400" dirty="0" smtClean="0"/>
          </a:p>
          <a:p>
            <a:pPr marL="342900" indent="-342900">
              <a:buAutoNum type="arabicPeriod"/>
            </a:pPr>
            <a:endParaRPr lang="it-IT" sz="1400" dirty="0"/>
          </a:p>
          <a:p>
            <a:endParaRPr lang="it-IT" sz="1400" dirty="0" smtClean="0"/>
          </a:p>
          <a:p>
            <a:r>
              <a:rPr lang="it-IT" b="1" dirty="0" smtClean="0"/>
              <a:t>L’azienda non riusciva a rispondere in maniera veloce ai cambiamenti richiesti dal mercato!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105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127683"/>
            <a:ext cx="7772400" cy="584775"/>
          </a:xfrm>
        </p:spPr>
        <p:txBody>
          <a:bodyPr/>
          <a:lstStyle/>
          <a:p>
            <a:r>
              <a:rPr lang="it-IT" b="1" dirty="0" smtClean="0"/>
              <a:t>Dal gestionale all’ERP: scelta di SAP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838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x38_2xVUimrBtWY57W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x38_2xVUimrBtWY57W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x38_2xVUimrBtWY57W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x38_2xVUimrBtWY57WW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x38_2xVUimrBtWY57W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x38_2xVUimrBtWY57WW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x38_2xVUimrBtWY57WW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x38_2xVUimrBtWY57W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x38_2xVUimrBtWY57W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heme/theme1.xml><?xml version="1.0" encoding="utf-8"?>
<a:theme xmlns:a="http://schemas.openxmlformats.org/drawingml/2006/main" name="Zucchi template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907</Words>
  <Application>Microsoft Office PowerPoint</Application>
  <PresentationFormat>Presentazione su schermo (4:3)</PresentationFormat>
  <Paragraphs>172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ＭＳ Ｐゴシック</vt:lpstr>
      <vt:lpstr>ＭＳ Ｐゴシック</vt:lpstr>
      <vt:lpstr>Arial</vt:lpstr>
      <vt:lpstr>Arial Black</vt:lpstr>
      <vt:lpstr>Calibri</vt:lpstr>
      <vt:lpstr>Fritzquadrata</vt:lpstr>
      <vt:lpstr>Fritzquadrata</vt:lpstr>
      <vt:lpstr>FrizQuadrata</vt:lpstr>
      <vt:lpstr>Zucchi templateOK</vt:lpstr>
      <vt:lpstr> Il ruolo dell’Informatica a supporto dei sistemi informativi aziendali  21 febbraio 2020</vt:lpstr>
      <vt:lpstr>Profilo dell’azienda  </vt:lpstr>
      <vt:lpstr>Profilo dell’azienda  </vt:lpstr>
      <vt:lpstr>Dalla carta all’ERP  -  Fino alla metà degli anni ‘80</vt:lpstr>
      <vt:lpstr>Dalla carta all’ERP  -  Nel corso degli anni ‘90</vt:lpstr>
      <vt:lpstr>Dalla carta all’ERP  -  Primi anni 2000</vt:lpstr>
      <vt:lpstr>Dalla carta all’ERP  -  Primi anni 2000</vt:lpstr>
      <vt:lpstr>Presentazione standard di PowerPoint</vt:lpstr>
      <vt:lpstr>Dal gestionale all’ERP: scelta di SAP</vt:lpstr>
      <vt:lpstr>Presentazione standard di PowerPoint</vt:lpstr>
      <vt:lpstr>Presentazione standard di PowerPoint</vt:lpstr>
      <vt:lpstr>Presentazione standard di PowerPoint</vt:lpstr>
      <vt:lpstr>Oleificio Zucchi 4.0</vt:lpstr>
      <vt:lpstr>Presentazione standard di PowerPoint</vt:lpstr>
      <vt:lpstr>Domande e Risposte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Bartoli</dc:creator>
  <cp:lastModifiedBy>Donatella Cortesi</cp:lastModifiedBy>
  <cp:revision>88</cp:revision>
  <dcterms:created xsi:type="dcterms:W3CDTF">2017-09-15T08:42:16Z</dcterms:created>
  <dcterms:modified xsi:type="dcterms:W3CDTF">2020-02-21T08:26:25Z</dcterms:modified>
</cp:coreProperties>
</file>