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20.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9" r:id="rId1"/>
  </p:sldMasterIdLst>
  <p:notesMasterIdLst>
    <p:notesMasterId r:id="rId55"/>
  </p:notesMasterIdLst>
  <p:handoutMasterIdLst>
    <p:handoutMasterId r:id="rId56"/>
  </p:handoutMasterIdLst>
  <p:sldIdLst>
    <p:sldId id="376" r:id="rId2"/>
    <p:sldId id="324" r:id="rId3"/>
    <p:sldId id="343" r:id="rId4"/>
    <p:sldId id="345" r:id="rId5"/>
    <p:sldId id="375" r:id="rId6"/>
    <p:sldId id="347" r:id="rId7"/>
    <p:sldId id="351" r:id="rId8"/>
    <p:sldId id="346" r:id="rId9"/>
    <p:sldId id="377" r:id="rId10"/>
    <p:sldId id="352" r:id="rId11"/>
    <p:sldId id="353" r:id="rId12"/>
    <p:sldId id="361" r:id="rId13"/>
    <p:sldId id="398" r:id="rId14"/>
    <p:sldId id="399" r:id="rId15"/>
    <p:sldId id="285" r:id="rId16"/>
    <p:sldId id="286" r:id="rId17"/>
    <p:sldId id="341" r:id="rId18"/>
    <p:sldId id="342" r:id="rId19"/>
    <p:sldId id="308" r:id="rId20"/>
    <p:sldId id="302" r:id="rId21"/>
    <p:sldId id="378" r:id="rId22"/>
    <p:sldId id="379" r:id="rId23"/>
    <p:sldId id="380" r:id="rId24"/>
    <p:sldId id="381" r:id="rId25"/>
    <p:sldId id="382" r:id="rId26"/>
    <p:sldId id="383" r:id="rId27"/>
    <p:sldId id="384" r:id="rId28"/>
    <p:sldId id="385" r:id="rId29"/>
    <p:sldId id="386" r:id="rId30"/>
    <p:sldId id="387" r:id="rId31"/>
    <p:sldId id="388" r:id="rId32"/>
    <p:sldId id="389" r:id="rId33"/>
    <p:sldId id="390" r:id="rId34"/>
    <p:sldId id="391" r:id="rId35"/>
    <p:sldId id="364" r:id="rId36"/>
    <p:sldId id="365" r:id="rId37"/>
    <p:sldId id="366" r:id="rId38"/>
    <p:sldId id="367" r:id="rId39"/>
    <p:sldId id="368" r:id="rId40"/>
    <p:sldId id="369" r:id="rId41"/>
    <p:sldId id="370" r:id="rId42"/>
    <p:sldId id="371" r:id="rId43"/>
    <p:sldId id="372" r:id="rId44"/>
    <p:sldId id="373" r:id="rId45"/>
    <p:sldId id="394" r:id="rId46"/>
    <p:sldId id="395" r:id="rId47"/>
    <p:sldId id="400" r:id="rId48"/>
    <p:sldId id="393" r:id="rId49"/>
    <p:sldId id="392" r:id="rId50"/>
    <p:sldId id="401" r:id="rId51"/>
    <p:sldId id="402" r:id="rId52"/>
    <p:sldId id="403" r:id="rId53"/>
    <p:sldId id="397" r:id="rId54"/>
  </p:sldIdLst>
  <p:sldSz cx="9144000" cy="6858000" type="screen4x3"/>
  <p:notesSz cx="6797675" cy="9926638"/>
  <p:defaultTextStyle>
    <a:defPPr>
      <a:defRPr lang="it-IT"/>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D28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7CE84F3-28C3-443E-9E96-99CF82512B78}" styleName="Stile scuro 1 - Colore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Stile medio 3 - Colore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7B26C5-4107-4FEC-AEDC-1716B250A1EF}" styleName="Stile chi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12" autoAdjust="0"/>
    <p:restoredTop sz="70709" autoAdjust="0"/>
  </p:normalViewPr>
  <p:slideViewPr>
    <p:cSldViewPr>
      <p:cViewPr varScale="1">
        <p:scale>
          <a:sx n="81" d="100"/>
          <a:sy n="81" d="100"/>
        </p:scale>
        <p:origin x="41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0" d="100"/>
          <a:sy n="70" d="100"/>
        </p:scale>
        <p:origin x="-2310"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Alice%20Buseghin\Downloads\BaseDati_16-07%20def.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utente\AppData\Local\Temp\BaseDati_16-07%20def.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utente\AppData\Local\Temp\BaseDati_16-07%20def.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0533344694280675E-2"/>
          <c:y val="2.8426323222963096E-2"/>
          <c:w val="0.91334119655254864"/>
          <c:h val="0.69360561017911593"/>
        </c:manualLayout>
      </c:layout>
      <c:lineChart>
        <c:grouping val="standard"/>
        <c:varyColors val="0"/>
        <c:ser>
          <c:idx val="0"/>
          <c:order val="0"/>
          <c:tx>
            <c:strRef>
              <c:f>'[BaseDati_16-07 def.xlsx]GRAFICI'!$L$1</c:f>
              <c:strCache>
                <c:ptCount val="1"/>
                <c:pt idx="0">
                  <c:v>Bilancio Sociale</c:v>
                </c:pt>
              </c:strCache>
            </c:strRef>
          </c:tx>
          <c:spPr>
            <a:ln w="28575" cap="rnd">
              <a:solidFill>
                <a:schemeClr val="accent1"/>
              </a:solidFill>
              <a:round/>
            </a:ln>
            <a:effectLst/>
          </c:spPr>
          <c:marker>
            <c:symbol val="none"/>
          </c:marker>
          <c:cat>
            <c:numRef>
              <c:f>'[BaseDati_16-07 def.xlsx]GRAFICI'!$B$2:$B$11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'[BaseDati_16-07 def.xlsx]GRAFICI'!$L$2:$L$11</c:f>
              <c:numCache>
                <c:formatCode>0%</c:formatCode>
                <c:ptCount val="10"/>
                <c:pt idx="0">
                  <c:v>7.6923076923076927E-2</c:v>
                </c:pt>
                <c:pt idx="1">
                  <c:v>7.6923076923076927E-2</c:v>
                </c:pt>
                <c:pt idx="2">
                  <c:v>6.8965517241379309E-2</c:v>
                </c:pt>
                <c:pt idx="3">
                  <c:v>6.4516129032258063E-2</c:v>
                </c:pt>
                <c:pt idx="4">
                  <c:v>6.0606060606060608E-2</c:v>
                </c:pt>
                <c:pt idx="5">
                  <c:v>2.8571428571428571E-2</c:v>
                </c:pt>
                <c:pt idx="6">
                  <c:v>5.128205128205128E-2</c:v>
                </c:pt>
                <c:pt idx="7">
                  <c:v>2.3809523809523808E-2</c:v>
                </c:pt>
                <c:pt idx="8">
                  <c:v>2.0833333333333332E-2</c:v>
                </c:pt>
                <c:pt idx="9">
                  <c:v>1.9607843137254902E-2</c:v>
                </c:pt>
              </c:numCache>
            </c:numRef>
          </c:val>
          <c:smooth val="0"/>
          <c:extLst>
            <c:ext xmlns:c16="http://schemas.microsoft.com/office/drawing/2014/chart" uri="{C3380CC4-5D6E-409C-BE32-E72D297353CC}">
              <c16:uniqueId val="{00000000-5028-4D0E-881B-2881CF47769E}"/>
            </c:ext>
          </c:extLst>
        </c:ser>
        <c:ser>
          <c:idx val="1"/>
          <c:order val="1"/>
          <c:tx>
            <c:strRef>
              <c:f>'[BaseDati_16-07 def.xlsx]GRAFICI'!$M$1</c:f>
              <c:strCache>
                <c:ptCount val="1"/>
                <c:pt idx="0">
                  <c:v>Bilancio di Sostenibilità</c:v>
                </c:pt>
              </c:strCache>
            </c:strRef>
          </c:tx>
          <c:spPr>
            <a:ln w="28575" cap="rnd">
              <a:solidFill>
                <a:schemeClr val="accent2"/>
              </a:solidFill>
              <a:round/>
            </a:ln>
            <a:effectLst/>
          </c:spPr>
          <c:marker>
            <c:symbol val="none"/>
          </c:marker>
          <c:cat>
            <c:numRef>
              <c:f>'[BaseDati_16-07 def.xlsx]GRAFICI'!$B$2:$B$11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'[BaseDati_16-07 def.xlsx]GRAFICI'!$M$2:$M$11</c:f>
              <c:numCache>
                <c:formatCode>0%</c:formatCode>
                <c:ptCount val="10"/>
                <c:pt idx="0">
                  <c:v>0.61538461538461542</c:v>
                </c:pt>
                <c:pt idx="1">
                  <c:v>0.69230769230769229</c:v>
                </c:pt>
                <c:pt idx="2">
                  <c:v>0.75862068965517238</c:v>
                </c:pt>
                <c:pt idx="3">
                  <c:v>0.74193548387096775</c:v>
                </c:pt>
                <c:pt idx="4">
                  <c:v>0.75757575757575757</c:v>
                </c:pt>
                <c:pt idx="5">
                  <c:v>0.74285714285714288</c:v>
                </c:pt>
                <c:pt idx="6">
                  <c:v>0.76923076923076927</c:v>
                </c:pt>
                <c:pt idx="7">
                  <c:v>0.80952380952380953</c:v>
                </c:pt>
                <c:pt idx="8">
                  <c:v>0.8125</c:v>
                </c:pt>
                <c:pt idx="9">
                  <c:v>0.84313725490196079</c:v>
                </c:pt>
              </c:numCache>
            </c:numRef>
          </c:val>
          <c:smooth val="0"/>
          <c:extLst>
            <c:ext xmlns:c16="http://schemas.microsoft.com/office/drawing/2014/chart" uri="{C3380CC4-5D6E-409C-BE32-E72D297353CC}">
              <c16:uniqueId val="{00000001-5028-4D0E-881B-2881CF47769E}"/>
            </c:ext>
          </c:extLst>
        </c:ser>
        <c:ser>
          <c:idx val="2"/>
          <c:order val="2"/>
          <c:tx>
            <c:strRef>
              <c:f>'[BaseDati_16-07 def.xlsx]GRAFICI'!$N$1</c:f>
              <c:strCache>
                <c:ptCount val="1"/>
                <c:pt idx="0">
                  <c:v>Bilancio Ambientale</c:v>
                </c:pt>
              </c:strCache>
            </c:strRef>
          </c:tx>
          <c:spPr>
            <a:ln w="28575" cap="rnd">
              <a:solidFill>
                <a:schemeClr val="accent3"/>
              </a:solidFill>
              <a:round/>
            </a:ln>
            <a:effectLst/>
          </c:spPr>
          <c:marker>
            <c:symbol val="none"/>
          </c:marker>
          <c:cat>
            <c:numRef>
              <c:f>'[BaseDati_16-07 def.xlsx]GRAFICI'!$B$2:$B$11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'[BaseDati_16-07 def.xlsx]GRAFICI'!$N$2:$N$11</c:f>
              <c:numCache>
                <c:formatCode>0%</c:formatCode>
                <c:ptCount val="10"/>
                <c:pt idx="0">
                  <c:v>0.15384615384615385</c:v>
                </c:pt>
                <c:pt idx="1">
                  <c:v>0.15384615384615385</c:v>
                </c:pt>
                <c:pt idx="2">
                  <c:v>0.10344827586206896</c:v>
                </c:pt>
                <c:pt idx="3">
                  <c:v>9.6774193548387094E-2</c:v>
                </c:pt>
                <c:pt idx="4">
                  <c:v>6.0606060606060608E-2</c:v>
                </c:pt>
                <c:pt idx="5">
                  <c:v>5.7142857142857141E-2</c:v>
                </c:pt>
                <c:pt idx="6">
                  <c:v>5.128205128205128E-2</c:v>
                </c:pt>
                <c:pt idx="7">
                  <c:v>7.1428571428571425E-2</c:v>
                </c:pt>
                <c:pt idx="8">
                  <c:v>8.3333333333333329E-2</c:v>
                </c:pt>
                <c:pt idx="9">
                  <c:v>3.9215686274509803E-2</c:v>
                </c:pt>
              </c:numCache>
            </c:numRef>
          </c:val>
          <c:smooth val="0"/>
          <c:extLst>
            <c:ext xmlns:c16="http://schemas.microsoft.com/office/drawing/2014/chart" uri="{C3380CC4-5D6E-409C-BE32-E72D297353CC}">
              <c16:uniqueId val="{00000002-5028-4D0E-881B-2881CF47769E}"/>
            </c:ext>
          </c:extLst>
        </c:ser>
        <c:ser>
          <c:idx val="3"/>
          <c:order val="3"/>
          <c:tx>
            <c:strRef>
              <c:f>'[BaseDati_16-07 def.xlsx]GRAFICI'!$O$1</c:f>
              <c:strCache>
                <c:ptCount val="1"/>
                <c:pt idx="0">
                  <c:v>Bilancio Integrato</c:v>
                </c:pt>
              </c:strCache>
            </c:strRef>
          </c:tx>
          <c:spPr>
            <a:ln w="28575" cap="rnd">
              <a:solidFill>
                <a:schemeClr val="accent4"/>
              </a:solidFill>
              <a:round/>
            </a:ln>
            <a:effectLst/>
          </c:spPr>
          <c:marker>
            <c:symbol val="none"/>
          </c:marker>
          <c:cat>
            <c:numRef>
              <c:f>'[BaseDati_16-07 def.xlsx]GRAFICI'!$B$2:$B$11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'[BaseDati_16-07 def.xlsx]GRAFICI'!$O$2:$O$11</c:f>
              <c:numCache>
                <c:formatCode>0%</c:formatCode>
                <c:ptCount val="10"/>
                <c:pt idx="0">
                  <c:v>7.6923076923076927E-2</c:v>
                </c:pt>
                <c:pt idx="1">
                  <c:v>3.8461538461538464E-2</c:v>
                </c:pt>
                <c:pt idx="2">
                  <c:v>3.4482758620689655E-2</c:v>
                </c:pt>
                <c:pt idx="3">
                  <c:v>6.4516129032258063E-2</c:v>
                </c:pt>
                <c:pt idx="4">
                  <c:v>6.0606060606060608E-2</c:v>
                </c:pt>
                <c:pt idx="5">
                  <c:v>8.5714285714285715E-2</c:v>
                </c:pt>
                <c:pt idx="6">
                  <c:v>5.128205128205128E-2</c:v>
                </c:pt>
                <c:pt idx="7">
                  <c:v>4.7619047619047616E-2</c:v>
                </c:pt>
                <c:pt idx="8">
                  <c:v>4.1666666666666664E-2</c:v>
                </c:pt>
                <c:pt idx="9">
                  <c:v>5.8823529411764705E-2</c:v>
                </c:pt>
              </c:numCache>
            </c:numRef>
          </c:val>
          <c:smooth val="0"/>
          <c:extLst>
            <c:ext xmlns:c16="http://schemas.microsoft.com/office/drawing/2014/chart" uri="{C3380CC4-5D6E-409C-BE32-E72D297353CC}">
              <c16:uniqueId val="{00000003-5028-4D0E-881B-2881CF47769E}"/>
            </c:ext>
          </c:extLst>
        </c:ser>
        <c:ser>
          <c:idx val="4"/>
          <c:order val="4"/>
          <c:tx>
            <c:strRef>
              <c:f>'[BaseDati_16-07 def.xlsx]GRAFICI'!$P$1</c:f>
              <c:strCache>
                <c:ptCount val="1"/>
                <c:pt idx="0">
                  <c:v>Altro documento</c:v>
                </c:pt>
              </c:strCache>
            </c:strRef>
          </c:tx>
          <c:spPr>
            <a:ln w="28575" cap="rnd">
              <a:solidFill>
                <a:schemeClr val="accent5"/>
              </a:solidFill>
              <a:round/>
            </a:ln>
            <a:effectLst/>
          </c:spPr>
          <c:marker>
            <c:symbol val="none"/>
          </c:marker>
          <c:cat>
            <c:numRef>
              <c:f>'[BaseDati_16-07 def.xlsx]GRAFICI'!$B$2:$B$11</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'[BaseDati_16-07 def.xlsx]GRAFICI'!$P$2:$P$11</c:f>
              <c:numCache>
                <c:formatCode>0%</c:formatCode>
                <c:ptCount val="10"/>
                <c:pt idx="0">
                  <c:v>7.6923076923076927E-2</c:v>
                </c:pt>
                <c:pt idx="1">
                  <c:v>3.8461538461538464E-2</c:v>
                </c:pt>
                <c:pt idx="2">
                  <c:v>3.4482758620689655E-2</c:v>
                </c:pt>
                <c:pt idx="3">
                  <c:v>3.2258064516129031E-2</c:v>
                </c:pt>
                <c:pt idx="4">
                  <c:v>6.0606060606060608E-2</c:v>
                </c:pt>
                <c:pt idx="5">
                  <c:v>8.5714285714285715E-2</c:v>
                </c:pt>
                <c:pt idx="6">
                  <c:v>7.6923076923076927E-2</c:v>
                </c:pt>
                <c:pt idx="7">
                  <c:v>4.7619047619047616E-2</c:v>
                </c:pt>
                <c:pt idx="8">
                  <c:v>4.1666666666666664E-2</c:v>
                </c:pt>
                <c:pt idx="9">
                  <c:v>3.9215686274509803E-2</c:v>
                </c:pt>
              </c:numCache>
            </c:numRef>
          </c:val>
          <c:smooth val="0"/>
          <c:extLst>
            <c:ext xmlns:c16="http://schemas.microsoft.com/office/drawing/2014/chart" uri="{C3380CC4-5D6E-409C-BE32-E72D297353CC}">
              <c16:uniqueId val="{00000004-5028-4D0E-881B-2881CF47769E}"/>
            </c:ext>
          </c:extLst>
        </c:ser>
        <c:dLbls>
          <c:showLegendKey val="0"/>
          <c:showVal val="0"/>
          <c:showCatName val="0"/>
          <c:showSerName val="0"/>
          <c:showPercent val="0"/>
          <c:showBubbleSize val="0"/>
        </c:dLbls>
        <c:smooth val="0"/>
        <c:axId val="161690368"/>
        <c:axId val="161691904"/>
      </c:lineChart>
      <c:catAx>
        <c:axId val="16169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it-IT"/>
          </a:p>
        </c:txPr>
        <c:crossAx val="161691904"/>
        <c:crosses val="autoZero"/>
        <c:auto val="1"/>
        <c:lblAlgn val="ctr"/>
        <c:lblOffset val="100"/>
        <c:noMultiLvlLbl val="0"/>
      </c:catAx>
      <c:valAx>
        <c:axId val="1616919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crossAx val="161690368"/>
        <c:crosses val="autoZero"/>
        <c:crossBetween val="between"/>
      </c:valAx>
      <c:spPr>
        <a:noFill/>
        <a:ln>
          <a:noFill/>
        </a:ln>
        <a:effectLst/>
      </c:spPr>
    </c:plotArea>
    <c:legend>
      <c:legendPos val="b"/>
      <c:layout>
        <c:manualLayout>
          <c:xMode val="edge"/>
          <c:yMode val="edge"/>
          <c:x val="2.7554817708102787E-2"/>
          <c:y val="0.83056604821686486"/>
          <c:w val="0.97159308209730855"/>
          <c:h val="0.1086090743003863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'[BaseDati_16-07 def.xlsx]GRAFICI'!$M$14</c:f>
              <c:strCache>
                <c:ptCount val="1"/>
                <c:pt idx="0">
                  <c:v>GRI</c:v>
                </c:pt>
              </c:strCache>
            </c:strRef>
          </c:tx>
          <c:marker>
            <c:symbol val="none"/>
          </c:marker>
          <c:cat>
            <c:numRef>
              <c:f>'[BaseDati_16-07 def.xlsx]GRAFICI'!$K$15:$K$24</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'[BaseDati_16-07 def.xlsx]GRAFICI'!$M$15:$M$24</c:f>
              <c:numCache>
                <c:formatCode>0%</c:formatCode>
                <c:ptCount val="10"/>
                <c:pt idx="0">
                  <c:v>0.65384615384615385</c:v>
                </c:pt>
                <c:pt idx="1">
                  <c:v>0.76923076923076927</c:v>
                </c:pt>
                <c:pt idx="2">
                  <c:v>0.75862068965517238</c:v>
                </c:pt>
                <c:pt idx="3">
                  <c:v>0.80645161290322576</c:v>
                </c:pt>
                <c:pt idx="4">
                  <c:v>0.81818181818181823</c:v>
                </c:pt>
                <c:pt idx="5">
                  <c:v>0.8</c:v>
                </c:pt>
                <c:pt idx="6">
                  <c:v>0.87179487179487181</c:v>
                </c:pt>
                <c:pt idx="7">
                  <c:v>0.9285714285714286</c:v>
                </c:pt>
                <c:pt idx="8">
                  <c:v>0.91666666666666663</c:v>
                </c:pt>
                <c:pt idx="9">
                  <c:v>0.94117647058823528</c:v>
                </c:pt>
              </c:numCache>
            </c:numRef>
          </c:val>
          <c:smooth val="0"/>
          <c:extLst>
            <c:ext xmlns:c16="http://schemas.microsoft.com/office/drawing/2014/chart" uri="{C3380CC4-5D6E-409C-BE32-E72D297353CC}">
              <c16:uniqueId val="{00000000-EC07-4A9D-8FB3-B91ACBB984C9}"/>
            </c:ext>
          </c:extLst>
        </c:ser>
        <c:ser>
          <c:idx val="1"/>
          <c:order val="1"/>
          <c:tx>
            <c:strRef>
              <c:f>'[BaseDati_16-07 def.xlsx]GRAFICI'!$L$14</c:f>
              <c:strCache>
                <c:ptCount val="1"/>
                <c:pt idx="0">
                  <c:v>GBS</c:v>
                </c:pt>
              </c:strCache>
            </c:strRef>
          </c:tx>
          <c:marker>
            <c:symbol val="none"/>
          </c:marker>
          <c:val>
            <c:numRef>
              <c:f>'[BaseDati_16-07 def.xlsx]GRAFICI'!$L$15:$L$24</c:f>
              <c:numCache>
                <c:formatCode>0%</c:formatCode>
                <c:ptCount val="10"/>
                <c:pt idx="0">
                  <c:v>0.26923076923076922</c:v>
                </c:pt>
                <c:pt idx="1">
                  <c:v>0.30769230769230771</c:v>
                </c:pt>
                <c:pt idx="2">
                  <c:v>0.2413793103448276</c:v>
                </c:pt>
                <c:pt idx="3">
                  <c:v>0.19354838709677419</c:v>
                </c:pt>
                <c:pt idx="4">
                  <c:v>0.21212121212121213</c:v>
                </c:pt>
                <c:pt idx="5">
                  <c:v>0.17142857142857143</c:v>
                </c:pt>
                <c:pt idx="6">
                  <c:v>0.12820512820512819</c:v>
                </c:pt>
                <c:pt idx="7">
                  <c:v>0.11904761904761904</c:v>
                </c:pt>
                <c:pt idx="8">
                  <c:v>8.3333333333333329E-2</c:v>
                </c:pt>
                <c:pt idx="9">
                  <c:v>7.8431372549019607E-2</c:v>
                </c:pt>
              </c:numCache>
            </c:numRef>
          </c:val>
          <c:smooth val="0"/>
          <c:extLst>
            <c:ext xmlns:c16="http://schemas.microsoft.com/office/drawing/2014/chart" uri="{C3380CC4-5D6E-409C-BE32-E72D297353CC}">
              <c16:uniqueId val="{00000001-EC07-4A9D-8FB3-B91ACBB984C9}"/>
            </c:ext>
          </c:extLst>
        </c:ser>
        <c:dLbls>
          <c:showLegendKey val="0"/>
          <c:showVal val="0"/>
          <c:showCatName val="0"/>
          <c:showSerName val="0"/>
          <c:showPercent val="0"/>
          <c:showBubbleSize val="0"/>
        </c:dLbls>
        <c:smooth val="0"/>
        <c:axId val="161726848"/>
        <c:axId val="161728384"/>
      </c:lineChart>
      <c:catAx>
        <c:axId val="161726848"/>
        <c:scaling>
          <c:orientation val="minMax"/>
        </c:scaling>
        <c:delete val="0"/>
        <c:axPos val="b"/>
        <c:numFmt formatCode="General" sourceLinked="1"/>
        <c:majorTickMark val="out"/>
        <c:minorTickMark val="none"/>
        <c:tickLblPos val="nextTo"/>
        <c:txPr>
          <a:bodyPr/>
          <a:lstStyle/>
          <a:p>
            <a:pPr>
              <a:defRPr sz="1600"/>
            </a:pPr>
            <a:endParaRPr lang="it-IT"/>
          </a:p>
        </c:txPr>
        <c:crossAx val="161728384"/>
        <c:crosses val="autoZero"/>
        <c:auto val="1"/>
        <c:lblAlgn val="ctr"/>
        <c:lblOffset val="100"/>
        <c:noMultiLvlLbl val="0"/>
      </c:catAx>
      <c:valAx>
        <c:axId val="161728384"/>
        <c:scaling>
          <c:orientation val="minMax"/>
        </c:scaling>
        <c:delete val="0"/>
        <c:axPos val="l"/>
        <c:majorGridlines/>
        <c:numFmt formatCode="0%" sourceLinked="1"/>
        <c:majorTickMark val="out"/>
        <c:minorTickMark val="none"/>
        <c:tickLblPos val="nextTo"/>
        <c:txPr>
          <a:bodyPr/>
          <a:lstStyle/>
          <a:p>
            <a:pPr>
              <a:defRPr sz="1400"/>
            </a:pPr>
            <a:endParaRPr lang="it-IT"/>
          </a:p>
        </c:txPr>
        <c:crossAx val="161726848"/>
        <c:crosses val="autoZero"/>
        <c:crossBetween val="between"/>
      </c:valAx>
    </c:plotArea>
    <c:legend>
      <c:legendPos val="r"/>
      <c:overlay val="0"/>
      <c:txPr>
        <a:bodyPr/>
        <a:lstStyle/>
        <a:p>
          <a:pPr>
            <a:defRPr sz="1400"/>
          </a:pPr>
          <a:endParaRPr lang="it-IT"/>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'[BaseDati_16-07 def.xlsx]GRAFICI'!$L$26</c:f>
              <c:strCache>
                <c:ptCount val="1"/>
                <c:pt idx="0">
                  <c:v>AA1000</c:v>
                </c:pt>
              </c:strCache>
            </c:strRef>
          </c:tx>
          <c:marker>
            <c:symbol val="none"/>
          </c:marker>
          <c:cat>
            <c:numRef>
              <c:f>'[BaseDati_16-07 def.xlsx]GRAFICI'!$K$27:$K$36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'[BaseDati_16-07 def.xlsx]GRAFICI'!$L$27:$L$36</c:f>
              <c:numCache>
                <c:formatCode>0%</c:formatCode>
                <c:ptCount val="10"/>
                <c:pt idx="0">
                  <c:v>0.19230769230769232</c:v>
                </c:pt>
                <c:pt idx="1">
                  <c:v>0.19230769230769232</c:v>
                </c:pt>
                <c:pt idx="2">
                  <c:v>0.20689655172413793</c:v>
                </c:pt>
                <c:pt idx="3">
                  <c:v>0.25806451612903225</c:v>
                </c:pt>
                <c:pt idx="4">
                  <c:v>0.24242424242424243</c:v>
                </c:pt>
                <c:pt idx="5">
                  <c:v>0.22857142857142856</c:v>
                </c:pt>
                <c:pt idx="6">
                  <c:v>0.23076923076923078</c:v>
                </c:pt>
                <c:pt idx="7">
                  <c:v>0.33333333333333331</c:v>
                </c:pt>
                <c:pt idx="8">
                  <c:v>0.22916666666666666</c:v>
                </c:pt>
                <c:pt idx="9">
                  <c:v>0.23529411764705882</c:v>
                </c:pt>
              </c:numCache>
            </c:numRef>
          </c:val>
          <c:smooth val="0"/>
          <c:extLst>
            <c:ext xmlns:c16="http://schemas.microsoft.com/office/drawing/2014/chart" uri="{C3380CC4-5D6E-409C-BE32-E72D297353CC}">
              <c16:uniqueId val="{00000000-8DAB-4097-9B47-80B717E36DDF}"/>
            </c:ext>
          </c:extLst>
        </c:ser>
        <c:ser>
          <c:idx val="1"/>
          <c:order val="1"/>
          <c:tx>
            <c:strRef>
              <c:f>'[BaseDati_16-07 def.xlsx]GRAFICI'!$M$26</c:f>
              <c:strCache>
                <c:ptCount val="1"/>
                <c:pt idx="0">
                  <c:v>SA8000</c:v>
                </c:pt>
              </c:strCache>
            </c:strRef>
          </c:tx>
          <c:marker>
            <c:symbol val="none"/>
          </c:marker>
          <c:cat>
            <c:numRef>
              <c:f>'[BaseDati_16-07 def.xlsx]GRAFICI'!$K$27:$K$36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'[BaseDati_16-07 def.xlsx]GRAFICI'!$M$27:$M$36</c:f>
              <c:numCache>
                <c:formatCode>0%</c:formatCode>
                <c:ptCount val="10"/>
                <c:pt idx="0">
                  <c:v>0.23076923076923078</c:v>
                </c:pt>
                <c:pt idx="1">
                  <c:v>0.26923076923076922</c:v>
                </c:pt>
                <c:pt idx="2">
                  <c:v>0.31034482758620691</c:v>
                </c:pt>
                <c:pt idx="3">
                  <c:v>0.22580645161290322</c:v>
                </c:pt>
                <c:pt idx="4">
                  <c:v>0.27272727272727271</c:v>
                </c:pt>
                <c:pt idx="5">
                  <c:v>0.31428571428571428</c:v>
                </c:pt>
                <c:pt idx="6">
                  <c:v>0.28205128205128205</c:v>
                </c:pt>
                <c:pt idx="7">
                  <c:v>0.26190476190476192</c:v>
                </c:pt>
                <c:pt idx="8">
                  <c:v>0.27083333333333331</c:v>
                </c:pt>
                <c:pt idx="9">
                  <c:v>0.21568627450980393</c:v>
                </c:pt>
              </c:numCache>
            </c:numRef>
          </c:val>
          <c:smooth val="0"/>
          <c:extLst>
            <c:ext xmlns:c16="http://schemas.microsoft.com/office/drawing/2014/chart" uri="{C3380CC4-5D6E-409C-BE32-E72D297353CC}">
              <c16:uniqueId val="{00000001-8DAB-4097-9B47-80B717E36DDF}"/>
            </c:ext>
          </c:extLst>
        </c:ser>
        <c:ser>
          <c:idx val="2"/>
          <c:order val="2"/>
          <c:tx>
            <c:strRef>
              <c:f>'[BaseDati_16-07 def.xlsx]GRAFICI'!$N$26</c:f>
              <c:strCache>
                <c:ptCount val="1"/>
                <c:pt idx="0">
                  <c:v>GlobalCompact</c:v>
                </c:pt>
              </c:strCache>
            </c:strRef>
          </c:tx>
          <c:marker>
            <c:symbol val="none"/>
          </c:marker>
          <c:cat>
            <c:numRef>
              <c:f>'[BaseDati_16-07 def.xlsx]GRAFICI'!$K$27:$K$36</c:f>
              <c:numCache>
                <c:formatCode>General</c:formatCode>
                <c:ptCount val="10"/>
                <c:pt idx="0">
                  <c:v>2007</c:v>
                </c:pt>
                <c:pt idx="1">
                  <c:v>2008</c:v>
                </c:pt>
                <c:pt idx="2">
                  <c:v>2009</c:v>
                </c:pt>
                <c:pt idx="3">
                  <c:v>2010</c:v>
                </c:pt>
                <c:pt idx="4">
                  <c:v>2011</c:v>
                </c:pt>
                <c:pt idx="5">
                  <c:v>2012</c:v>
                </c:pt>
                <c:pt idx="6">
                  <c:v>2013</c:v>
                </c:pt>
                <c:pt idx="7">
                  <c:v>2014</c:v>
                </c:pt>
                <c:pt idx="8">
                  <c:v>2015</c:v>
                </c:pt>
                <c:pt idx="9">
                  <c:v>2016</c:v>
                </c:pt>
              </c:numCache>
            </c:numRef>
          </c:cat>
          <c:val>
            <c:numRef>
              <c:f>'[BaseDati_16-07 def.xlsx]GRAFICI'!$N$27:$N$36</c:f>
              <c:numCache>
                <c:formatCode>0%</c:formatCode>
                <c:ptCount val="10"/>
                <c:pt idx="0">
                  <c:v>0.5</c:v>
                </c:pt>
                <c:pt idx="1">
                  <c:v>0.46153846153846156</c:v>
                </c:pt>
                <c:pt idx="2">
                  <c:v>0.48275862068965519</c:v>
                </c:pt>
                <c:pt idx="3">
                  <c:v>0.5161290322580645</c:v>
                </c:pt>
                <c:pt idx="4">
                  <c:v>0.54545454545454541</c:v>
                </c:pt>
                <c:pt idx="5">
                  <c:v>0.45714285714285713</c:v>
                </c:pt>
                <c:pt idx="6">
                  <c:v>0.48717948717948717</c:v>
                </c:pt>
                <c:pt idx="7">
                  <c:v>0.42857142857142855</c:v>
                </c:pt>
                <c:pt idx="8">
                  <c:v>0.375</c:v>
                </c:pt>
                <c:pt idx="9">
                  <c:v>0.43137254901960786</c:v>
                </c:pt>
              </c:numCache>
            </c:numRef>
          </c:val>
          <c:smooth val="0"/>
          <c:extLst>
            <c:ext xmlns:c16="http://schemas.microsoft.com/office/drawing/2014/chart" uri="{C3380CC4-5D6E-409C-BE32-E72D297353CC}">
              <c16:uniqueId val="{00000002-8DAB-4097-9B47-80B717E36DDF}"/>
            </c:ext>
          </c:extLst>
        </c:ser>
        <c:dLbls>
          <c:showLegendKey val="0"/>
          <c:showVal val="0"/>
          <c:showCatName val="0"/>
          <c:showSerName val="0"/>
          <c:showPercent val="0"/>
          <c:showBubbleSize val="0"/>
        </c:dLbls>
        <c:smooth val="0"/>
        <c:axId val="192185088"/>
        <c:axId val="192186624"/>
      </c:lineChart>
      <c:catAx>
        <c:axId val="192185088"/>
        <c:scaling>
          <c:orientation val="minMax"/>
        </c:scaling>
        <c:delete val="0"/>
        <c:axPos val="b"/>
        <c:numFmt formatCode="General" sourceLinked="1"/>
        <c:majorTickMark val="out"/>
        <c:minorTickMark val="none"/>
        <c:tickLblPos val="nextTo"/>
        <c:txPr>
          <a:bodyPr/>
          <a:lstStyle/>
          <a:p>
            <a:pPr>
              <a:defRPr sz="1600"/>
            </a:pPr>
            <a:endParaRPr lang="it-IT"/>
          </a:p>
        </c:txPr>
        <c:crossAx val="192186624"/>
        <c:crosses val="autoZero"/>
        <c:auto val="1"/>
        <c:lblAlgn val="ctr"/>
        <c:lblOffset val="100"/>
        <c:noMultiLvlLbl val="0"/>
      </c:catAx>
      <c:valAx>
        <c:axId val="192186624"/>
        <c:scaling>
          <c:orientation val="minMax"/>
        </c:scaling>
        <c:delete val="0"/>
        <c:axPos val="l"/>
        <c:majorGridlines/>
        <c:numFmt formatCode="0%" sourceLinked="1"/>
        <c:majorTickMark val="out"/>
        <c:minorTickMark val="none"/>
        <c:tickLblPos val="nextTo"/>
        <c:txPr>
          <a:bodyPr/>
          <a:lstStyle/>
          <a:p>
            <a:pPr>
              <a:defRPr sz="1400"/>
            </a:pPr>
            <a:endParaRPr lang="it-IT"/>
          </a:p>
        </c:txPr>
        <c:crossAx val="192185088"/>
        <c:crosses val="autoZero"/>
        <c:crossBetween val="between"/>
      </c:valAx>
    </c:plotArea>
    <c:legend>
      <c:legendPos val="r"/>
      <c:overlay val="0"/>
      <c:txPr>
        <a:bodyPr/>
        <a:lstStyle/>
        <a:p>
          <a:pPr>
            <a:defRPr sz="1400"/>
          </a:pPr>
          <a:endParaRPr lang="it-IT"/>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8A0063B-7919-4F47-9014-0D47C4D659E0}" type="doc">
      <dgm:prSet loTypeId="urn:microsoft.com/office/officeart/2005/8/layout/hProcess11" loCatId="process" qsTypeId="urn:microsoft.com/office/officeart/2005/8/quickstyle/simple1" qsCatId="simple" csTypeId="urn:microsoft.com/office/officeart/2005/8/colors/accent2_4" csCatId="accent2" phldr="1"/>
      <dgm:spPr/>
      <dgm:t>
        <a:bodyPr/>
        <a:lstStyle/>
        <a:p>
          <a:endParaRPr lang="it-IT"/>
        </a:p>
      </dgm:t>
    </dgm:pt>
    <dgm:pt modelId="{72960640-E9A3-424A-9A63-999224E7E4EC}">
      <dgm:prSet phldrT="[Testo]" custT="1"/>
      <dgm:spPr/>
      <dgm:t>
        <a:bodyPr anchor="t"/>
        <a:lstStyle/>
        <a:p>
          <a:r>
            <a:rPr lang="it-IT" sz="1400" dirty="0"/>
            <a:t>1972 – I Conferenza ONU sull’Ambiente Umano (Stoccolma)</a:t>
          </a:r>
        </a:p>
      </dgm:t>
    </dgm:pt>
    <dgm:pt modelId="{0162C8E2-3941-454B-8424-43FDF21460C6}" type="parTrans" cxnId="{2F037DE8-9DA2-473C-876C-9FC6D22A4022}">
      <dgm:prSet/>
      <dgm:spPr/>
      <dgm:t>
        <a:bodyPr/>
        <a:lstStyle/>
        <a:p>
          <a:endParaRPr lang="it-IT"/>
        </a:p>
      </dgm:t>
    </dgm:pt>
    <dgm:pt modelId="{C86FAE01-1926-44C0-A7CA-326375FBF9A2}" type="sibTrans" cxnId="{2F037DE8-9DA2-473C-876C-9FC6D22A4022}">
      <dgm:prSet/>
      <dgm:spPr/>
      <dgm:t>
        <a:bodyPr/>
        <a:lstStyle/>
        <a:p>
          <a:endParaRPr lang="it-IT"/>
        </a:p>
      </dgm:t>
    </dgm:pt>
    <dgm:pt modelId="{8F67F2CB-125B-48F2-930F-802A5BD638CD}" type="pres">
      <dgm:prSet presAssocID="{98A0063B-7919-4F47-9014-0D47C4D659E0}" presName="Name0" presStyleCnt="0">
        <dgm:presLayoutVars>
          <dgm:dir/>
          <dgm:resizeHandles val="exact"/>
        </dgm:presLayoutVars>
      </dgm:prSet>
      <dgm:spPr/>
    </dgm:pt>
    <dgm:pt modelId="{86FAE959-ECBD-41AF-8601-8F3CF339974E}" type="pres">
      <dgm:prSet presAssocID="{98A0063B-7919-4F47-9014-0D47C4D659E0}" presName="arrow" presStyleLbl="bgShp" presStyleIdx="0" presStyleCnt="1" custScaleY="128049" custLinFactNeighborY="0">
        <dgm:style>
          <a:lnRef idx="2">
            <a:schemeClr val="accent3">
              <a:shade val="50000"/>
            </a:schemeClr>
          </a:lnRef>
          <a:fillRef idx="1">
            <a:schemeClr val="accent3"/>
          </a:fillRef>
          <a:effectRef idx="0">
            <a:schemeClr val="accent3"/>
          </a:effectRef>
          <a:fontRef idx="minor">
            <a:schemeClr val="lt1"/>
          </a:fontRef>
        </dgm:style>
      </dgm:prSet>
      <dgm:spPr/>
    </dgm:pt>
    <dgm:pt modelId="{747D56CA-D855-4868-8A86-19868A8CD411}" type="pres">
      <dgm:prSet presAssocID="{98A0063B-7919-4F47-9014-0D47C4D659E0}" presName="points" presStyleCnt="0"/>
      <dgm:spPr/>
    </dgm:pt>
    <dgm:pt modelId="{92F68850-2F73-4132-8F7B-1A1EAAB066FC}" type="pres">
      <dgm:prSet presAssocID="{72960640-E9A3-424A-9A63-999224E7E4EC}" presName="compositeA" presStyleCnt="0"/>
      <dgm:spPr/>
    </dgm:pt>
    <dgm:pt modelId="{D84480AB-AC9E-426B-924F-BD0284C28D6A}" type="pres">
      <dgm:prSet presAssocID="{72960640-E9A3-424A-9A63-999224E7E4EC}" presName="textA" presStyleLbl="revTx" presStyleIdx="0" presStyleCnt="1" custScaleX="21670" custScaleY="46342" custLinFactNeighborX="-39165" custLinFactNeighborY="24488">
        <dgm:presLayoutVars>
          <dgm:bulletEnabled val="1"/>
        </dgm:presLayoutVars>
      </dgm:prSet>
      <dgm:spPr/>
    </dgm:pt>
    <dgm:pt modelId="{57C1EEBF-0A50-4EBA-AAA1-A688F6C032F4}" type="pres">
      <dgm:prSet presAssocID="{72960640-E9A3-424A-9A63-999224E7E4EC}" presName="circleA" presStyleLbl="node1" presStyleIdx="0" presStyleCnt="1" custLinFactX="-471322" custLinFactNeighborX="-500000" custLinFactNeighborY="64014"/>
      <dgm:spPr>
        <a:solidFill>
          <a:schemeClr val="accent2">
            <a:lumMod val="50000"/>
          </a:schemeClr>
        </a:solidFill>
      </dgm:spPr>
    </dgm:pt>
    <dgm:pt modelId="{307E5164-ADE2-46E7-B3D6-91995CEB24BF}" type="pres">
      <dgm:prSet presAssocID="{72960640-E9A3-424A-9A63-999224E7E4EC}" presName="spaceA" presStyleCnt="0"/>
      <dgm:spPr/>
    </dgm:pt>
  </dgm:ptLst>
  <dgm:cxnLst>
    <dgm:cxn modelId="{CEE3B517-F414-4015-8526-9C16B17BDA0B}" type="presOf" srcId="{72960640-E9A3-424A-9A63-999224E7E4EC}" destId="{D84480AB-AC9E-426B-924F-BD0284C28D6A}" srcOrd="0" destOrd="0" presId="urn:microsoft.com/office/officeart/2005/8/layout/hProcess11"/>
    <dgm:cxn modelId="{D773D52F-FBBE-4A3F-A064-FA92A837084B}" type="presOf" srcId="{98A0063B-7919-4F47-9014-0D47C4D659E0}" destId="{8F67F2CB-125B-48F2-930F-802A5BD638CD}" srcOrd="0" destOrd="0" presId="urn:microsoft.com/office/officeart/2005/8/layout/hProcess11"/>
    <dgm:cxn modelId="{2F037DE8-9DA2-473C-876C-9FC6D22A4022}" srcId="{98A0063B-7919-4F47-9014-0D47C4D659E0}" destId="{72960640-E9A3-424A-9A63-999224E7E4EC}" srcOrd="0" destOrd="0" parTransId="{0162C8E2-3941-454B-8424-43FDF21460C6}" sibTransId="{C86FAE01-1926-44C0-A7CA-326375FBF9A2}"/>
    <dgm:cxn modelId="{56B04508-A6CF-4D2C-98BA-A8D4BF33ACCD}" type="presParOf" srcId="{8F67F2CB-125B-48F2-930F-802A5BD638CD}" destId="{86FAE959-ECBD-41AF-8601-8F3CF339974E}" srcOrd="0" destOrd="0" presId="urn:microsoft.com/office/officeart/2005/8/layout/hProcess11"/>
    <dgm:cxn modelId="{95A3AF35-5534-4BBF-8953-8145814BC9BD}" type="presParOf" srcId="{8F67F2CB-125B-48F2-930F-802A5BD638CD}" destId="{747D56CA-D855-4868-8A86-19868A8CD411}" srcOrd="1" destOrd="0" presId="urn:microsoft.com/office/officeart/2005/8/layout/hProcess11"/>
    <dgm:cxn modelId="{59C77ECF-1475-4F1E-A5E3-1EA2C3C7708F}" type="presParOf" srcId="{747D56CA-D855-4868-8A86-19868A8CD411}" destId="{92F68850-2F73-4132-8F7B-1A1EAAB066FC}" srcOrd="0" destOrd="0" presId="urn:microsoft.com/office/officeart/2005/8/layout/hProcess11"/>
    <dgm:cxn modelId="{87E49ECB-FD33-4160-BF7E-8241E50EC3F8}" type="presParOf" srcId="{92F68850-2F73-4132-8F7B-1A1EAAB066FC}" destId="{D84480AB-AC9E-426B-924F-BD0284C28D6A}" srcOrd="0" destOrd="0" presId="urn:microsoft.com/office/officeart/2005/8/layout/hProcess11"/>
    <dgm:cxn modelId="{3EFEB082-280A-462D-BF15-8488C13D15E1}" type="presParOf" srcId="{92F68850-2F73-4132-8F7B-1A1EAAB066FC}" destId="{57C1EEBF-0A50-4EBA-AAA1-A688F6C032F4}" srcOrd="1" destOrd="0" presId="urn:microsoft.com/office/officeart/2005/8/layout/hProcess11"/>
    <dgm:cxn modelId="{D615096D-87B6-4547-AE14-AD4C39689AB1}" type="presParOf" srcId="{92F68850-2F73-4132-8F7B-1A1EAAB066FC}" destId="{307E5164-ADE2-46E7-B3D6-91995CEB24BF}" srcOrd="2" destOrd="0" presId="urn:microsoft.com/office/officeart/2005/8/layout/hProcess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8A0063B-7919-4F47-9014-0D47C4D659E0}" type="doc">
      <dgm:prSet loTypeId="urn:microsoft.com/office/officeart/2005/8/layout/hProcess11" loCatId="process" qsTypeId="urn:microsoft.com/office/officeart/2005/8/quickstyle/simple1" qsCatId="simple" csTypeId="urn:microsoft.com/office/officeart/2005/8/colors/accent2_4" csCatId="accent2" phldr="1"/>
      <dgm:spPr/>
      <dgm:t>
        <a:bodyPr/>
        <a:lstStyle/>
        <a:p>
          <a:endParaRPr lang="it-IT"/>
        </a:p>
      </dgm:t>
    </dgm:pt>
    <dgm:pt modelId="{72960640-E9A3-424A-9A63-999224E7E4EC}">
      <dgm:prSet phldrT="[Testo]" custT="1"/>
      <dgm:spPr/>
      <dgm:t>
        <a:bodyPr anchor="t"/>
        <a:lstStyle/>
        <a:p>
          <a:r>
            <a:rPr lang="it-IT" sz="1400" b="0" dirty="0"/>
            <a:t>2000 - III Conferenza Europea sulle Città sostenibili (Hannover)</a:t>
          </a:r>
        </a:p>
      </dgm:t>
    </dgm:pt>
    <dgm:pt modelId="{0162C8E2-3941-454B-8424-43FDF21460C6}" type="parTrans" cxnId="{2F037DE8-9DA2-473C-876C-9FC6D22A4022}">
      <dgm:prSet/>
      <dgm:spPr/>
      <dgm:t>
        <a:bodyPr/>
        <a:lstStyle/>
        <a:p>
          <a:endParaRPr lang="it-IT"/>
        </a:p>
      </dgm:t>
    </dgm:pt>
    <dgm:pt modelId="{C86FAE01-1926-44C0-A7CA-326375FBF9A2}" type="sibTrans" cxnId="{2F037DE8-9DA2-473C-876C-9FC6D22A4022}">
      <dgm:prSet/>
      <dgm:spPr/>
      <dgm:t>
        <a:bodyPr/>
        <a:lstStyle/>
        <a:p>
          <a:endParaRPr lang="it-IT"/>
        </a:p>
      </dgm:t>
    </dgm:pt>
    <dgm:pt modelId="{8F67F2CB-125B-48F2-930F-802A5BD638CD}" type="pres">
      <dgm:prSet presAssocID="{98A0063B-7919-4F47-9014-0D47C4D659E0}" presName="Name0" presStyleCnt="0">
        <dgm:presLayoutVars>
          <dgm:dir/>
          <dgm:resizeHandles val="exact"/>
        </dgm:presLayoutVars>
      </dgm:prSet>
      <dgm:spPr/>
    </dgm:pt>
    <dgm:pt modelId="{86FAE959-ECBD-41AF-8601-8F3CF339974E}" type="pres">
      <dgm:prSet presAssocID="{98A0063B-7919-4F47-9014-0D47C4D659E0}" presName="arrow" presStyleLbl="bgShp" presStyleIdx="0" presStyleCnt="1" custScaleY="128049" custLinFactNeighborY="-6139">
        <dgm:style>
          <a:lnRef idx="2">
            <a:schemeClr val="accent3">
              <a:shade val="50000"/>
            </a:schemeClr>
          </a:lnRef>
          <a:fillRef idx="1">
            <a:schemeClr val="accent3"/>
          </a:fillRef>
          <a:effectRef idx="0">
            <a:schemeClr val="accent3"/>
          </a:effectRef>
          <a:fontRef idx="minor">
            <a:schemeClr val="lt1"/>
          </a:fontRef>
        </dgm:style>
      </dgm:prSet>
      <dgm:spPr/>
    </dgm:pt>
    <dgm:pt modelId="{747D56CA-D855-4868-8A86-19868A8CD411}" type="pres">
      <dgm:prSet presAssocID="{98A0063B-7919-4F47-9014-0D47C4D659E0}" presName="points" presStyleCnt="0"/>
      <dgm:spPr/>
    </dgm:pt>
    <dgm:pt modelId="{92F68850-2F73-4132-8F7B-1A1EAAB066FC}" type="pres">
      <dgm:prSet presAssocID="{72960640-E9A3-424A-9A63-999224E7E4EC}" presName="compositeA" presStyleCnt="0"/>
      <dgm:spPr/>
    </dgm:pt>
    <dgm:pt modelId="{D84480AB-AC9E-426B-924F-BD0284C28D6A}" type="pres">
      <dgm:prSet presAssocID="{72960640-E9A3-424A-9A63-999224E7E4EC}" presName="textA" presStyleLbl="revTx" presStyleIdx="0" presStyleCnt="1" custScaleX="21670" custScaleY="46342" custLinFactNeighborX="-39165" custLinFactNeighborY="-4878">
        <dgm:presLayoutVars>
          <dgm:bulletEnabled val="1"/>
        </dgm:presLayoutVars>
      </dgm:prSet>
      <dgm:spPr/>
    </dgm:pt>
    <dgm:pt modelId="{57C1EEBF-0A50-4EBA-AAA1-A688F6C032F4}" type="pres">
      <dgm:prSet presAssocID="{72960640-E9A3-424A-9A63-999224E7E4EC}" presName="circleA" presStyleLbl="node1" presStyleIdx="0" presStyleCnt="1" custLinFactX="-500000" custLinFactNeighborX="-583288" custLinFactNeighborY="23870"/>
      <dgm:spPr>
        <a:solidFill>
          <a:schemeClr val="accent2">
            <a:lumMod val="50000"/>
          </a:schemeClr>
        </a:solidFill>
      </dgm:spPr>
    </dgm:pt>
    <dgm:pt modelId="{307E5164-ADE2-46E7-B3D6-91995CEB24BF}" type="pres">
      <dgm:prSet presAssocID="{72960640-E9A3-424A-9A63-999224E7E4EC}" presName="spaceA" presStyleCnt="0"/>
      <dgm:spPr/>
    </dgm:pt>
  </dgm:ptLst>
  <dgm:cxnLst>
    <dgm:cxn modelId="{83D81888-41DD-42E5-AB2F-96C0D12E04B6}" type="presOf" srcId="{98A0063B-7919-4F47-9014-0D47C4D659E0}" destId="{8F67F2CB-125B-48F2-930F-802A5BD638CD}" srcOrd="0" destOrd="0" presId="urn:microsoft.com/office/officeart/2005/8/layout/hProcess11"/>
    <dgm:cxn modelId="{2F037DE8-9DA2-473C-876C-9FC6D22A4022}" srcId="{98A0063B-7919-4F47-9014-0D47C4D659E0}" destId="{72960640-E9A3-424A-9A63-999224E7E4EC}" srcOrd="0" destOrd="0" parTransId="{0162C8E2-3941-454B-8424-43FDF21460C6}" sibTransId="{C86FAE01-1926-44C0-A7CA-326375FBF9A2}"/>
    <dgm:cxn modelId="{29D19DF1-3E8D-424D-A258-EAD2D6A34E24}" type="presOf" srcId="{72960640-E9A3-424A-9A63-999224E7E4EC}" destId="{D84480AB-AC9E-426B-924F-BD0284C28D6A}" srcOrd="0" destOrd="0" presId="urn:microsoft.com/office/officeart/2005/8/layout/hProcess11"/>
    <dgm:cxn modelId="{5970D1E5-AF0A-422B-9417-0EC2FB05AAE4}" type="presParOf" srcId="{8F67F2CB-125B-48F2-930F-802A5BD638CD}" destId="{86FAE959-ECBD-41AF-8601-8F3CF339974E}" srcOrd="0" destOrd="0" presId="urn:microsoft.com/office/officeart/2005/8/layout/hProcess11"/>
    <dgm:cxn modelId="{31CE3E16-D1B4-4EFD-899B-0A3402813ECB}" type="presParOf" srcId="{8F67F2CB-125B-48F2-930F-802A5BD638CD}" destId="{747D56CA-D855-4868-8A86-19868A8CD411}" srcOrd="1" destOrd="0" presId="urn:microsoft.com/office/officeart/2005/8/layout/hProcess11"/>
    <dgm:cxn modelId="{6C1CE7A4-A19F-468B-8928-6329EFAA34F1}" type="presParOf" srcId="{747D56CA-D855-4868-8A86-19868A8CD411}" destId="{92F68850-2F73-4132-8F7B-1A1EAAB066FC}" srcOrd="0" destOrd="0" presId="urn:microsoft.com/office/officeart/2005/8/layout/hProcess11"/>
    <dgm:cxn modelId="{AC6FCD50-FC05-4CF8-9591-3C657CCE649F}" type="presParOf" srcId="{92F68850-2F73-4132-8F7B-1A1EAAB066FC}" destId="{D84480AB-AC9E-426B-924F-BD0284C28D6A}" srcOrd="0" destOrd="0" presId="urn:microsoft.com/office/officeart/2005/8/layout/hProcess11"/>
    <dgm:cxn modelId="{574BE80E-E9D9-4048-BB8B-DFF7D5B474AF}" type="presParOf" srcId="{92F68850-2F73-4132-8F7B-1A1EAAB066FC}" destId="{57C1EEBF-0A50-4EBA-AAA1-A688F6C032F4}" srcOrd="1" destOrd="0" presId="urn:microsoft.com/office/officeart/2005/8/layout/hProcess11"/>
    <dgm:cxn modelId="{71CC6852-F5BC-468D-87A5-3CE19259192E}" type="presParOf" srcId="{92F68850-2F73-4132-8F7B-1A1EAAB066FC}" destId="{307E5164-ADE2-46E7-B3D6-91995CEB24BF}" srcOrd="2" destOrd="0" presId="urn:microsoft.com/office/officeart/2005/8/layout/hProcess1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AE959-ECBD-41AF-8601-8F3CF339974E}">
      <dsp:nvSpPr>
        <dsp:cNvPr id="0" name=""/>
        <dsp:cNvSpPr/>
      </dsp:nvSpPr>
      <dsp:spPr>
        <a:xfrm>
          <a:off x="0" y="807355"/>
          <a:ext cx="8906321" cy="1695451"/>
        </a:xfrm>
        <a:prstGeom prst="notchedRightArrow">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 modelId="{D84480AB-AC9E-426B-924F-BD0284C28D6A}">
      <dsp:nvSpPr>
        <dsp:cNvPr id="0" name=""/>
        <dsp:cNvSpPr/>
      </dsp:nvSpPr>
      <dsp:spPr>
        <a:xfrm>
          <a:off x="0" y="501853"/>
          <a:ext cx="1736999" cy="6135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it-IT" sz="1400" kern="1200" dirty="0"/>
            <a:t>1972 – I Conferenza ONU sull’Ambiente Umano (Stoccolma)</a:t>
          </a:r>
        </a:p>
      </dsp:txBody>
      <dsp:txXfrm>
        <a:off x="0" y="501853"/>
        <a:ext cx="1736999" cy="613598"/>
      </dsp:txXfrm>
    </dsp:sp>
    <dsp:sp modelId="{57C1EEBF-0A50-4EBA-AAA1-A688F6C032F4}">
      <dsp:nvSpPr>
        <dsp:cNvPr id="0" name=""/>
        <dsp:cNvSpPr/>
      </dsp:nvSpPr>
      <dsp:spPr>
        <a:xfrm>
          <a:off x="627103" y="1523852"/>
          <a:ext cx="331016" cy="331016"/>
        </a:xfrm>
        <a:prstGeom prst="ellipse">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AE959-ECBD-41AF-8601-8F3CF339974E}">
      <dsp:nvSpPr>
        <dsp:cNvPr id="0" name=""/>
        <dsp:cNvSpPr/>
      </dsp:nvSpPr>
      <dsp:spPr>
        <a:xfrm>
          <a:off x="0" y="645883"/>
          <a:ext cx="8906321" cy="1508205"/>
        </a:xfrm>
        <a:prstGeom prst="notchedRightArrow">
          <a:avLst/>
        </a:prstGeom>
        <a:solidFill>
          <a:schemeClr val="accent3"/>
        </a:solidFill>
        <a:ln w="19050" cap="flat" cmpd="sng" algn="ctr">
          <a:solidFill>
            <a:schemeClr val="accent3">
              <a:shade val="50000"/>
            </a:schemeClr>
          </a:solidFill>
          <a:prstDash val="solid"/>
        </a:ln>
        <a:effectLst/>
      </dsp:spPr>
      <dsp:style>
        <a:lnRef idx="2">
          <a:schemeClr val="accent3">
            <a:shade val="50000"/>
          </a:schemeClr>
        </a:lnRef>
        <a:fillRef idx="1">
          <a:schemeClr val="accent3"/>
        </a:fillRef>
        <a:effectRef idx="0">
          <a:schemeClr val="accent3"/>
        </a:effectRef>
        <a:fontRef idx="minor">
          <a:schemeClr val="lt1"/>
        </a:fontRef>
      </dsp:style>
    </dsp:sp>
    <dsp:sp modelId="{D84480AB-AC9E-426B-924F-BD0284C28D6A}">
      <dsp:nvSpPr>
        <dsp:cNvPr id="0" name=""/>
        <dsp:cNvSpPr/>
      </dsp:nvSpPr>
      <dsp:spPr>
        <a:xfrm>
          <a:off x="0" y="100545"/>
          <a:ext cx="1736999" cy="545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99568" numCol="1" spcCol="1270" anchor="t" anchorCtr="0">
          <a:noAutofit/>
        </a:bodyPr>
        <a:lstStyle/>
        <a:p>
          <a:pPr marL="0" lvl="0" indent="0" algn="ctr" defTabSz="622300">
            <a:lnSpc>
              <a:spcPct val="90000"/>
            </a:lnSpc>
            <a:spcBef>
              <a:spcPct val="0"/>
            </a:spcBef>
            <a:spcAft>
              <a:spcPct val="35000"/>
            </a:spcAft>
            <a:buNone/>
          </a:pPr>
          <a:r>
            <a:rPr lang="it-IT" sz="1400" b="0" kern="1200" dirty="0"/>
            <a:t>2000 - III Conferenza Europea sulle Città sostenibili (Hannover)</a:t>
          </a:r>
        </a:p>
      </dsp:txBody>
      <dsp:txXfrm>
        <a:off x="0" y="100545"/>
        <a:ext cx="1736999" cy="545832"/>
      </dsp:txXfrm>
    </dsp:sp>
    <dsp:sp modelId="{57C1EEBF-0A50-4EBA-AAA1-A688F6C032F4}">
      <dsp:nvSpPr>
        <dsp:cNvPr id="0" name=""/>
        <dsp:cNvSpPr/>
      </dsp:nvSpPr>
      <dsp:spPr>
        <a:xfrm>
          <a:off x="670780" y="1237350"/>
          <a:ext cx="294458" cy="294458"/>
        </a:xfrm>
        <a:prstGeom prst="ellipse">
          <a:avLst/>
        </a:prstGeom>
        <a:solidFill>
          <a:schemeClr val="accent2">
            <a:lumMod val="50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Segnaposto numero diapositiva 6">
            <a:extLst>
              <a:ext uri="{FF2B5EF4-FFF2-40B4-BE49-F238E27FC236}">
                <a16:creationId xmlns:a16="http://schemas.microsoft.com/office/drawing/2014/main" id="{B8EDD040-2F09-4875-A3F1-33FEAC7B282A}"/>
              </a:ext>
            </a:extLst>
          </p:cNvPr>
          <p:cNvSpPr>
            <a:spLocks noGrp="1"/>
          </p:cNvSpPr>
          <p:nvPr>
            <p:ph type="sldNum" sz="quarter" idx="3"/>
          </p:nvPr>
        </p:nvSpPr>
        <p:spPr>
          <a:xfrm>
            <a:off x="3849688" y="9428163"/>
            <a:ext cx="2946400" cy="496887"/>
          </a:xfrm>
          <a:prstGeom prst="rect">
            <a:avLst/>
          </a:prstGeom>
        </p:spPr>
        <p:txBody>
          <a:bodyPr vert="horz" wrap="square" lIns="91432" tIns="45716" rIns="91432" bIns="45716" numCol="1" anchor="b" anchorCtr="0" compatLnSpc="1">
            <a:prstTxWarp prst="textNoShape">
              <a:avLst/>
            </a:prstTxWarp>
          </a:bodyPr>
          <a:lstStyle>
            <a:lvl1pPr algn="r" eaLnBrk="1" hangingPunct="1">
              <a:defRPr sz="1200"/>
            </a:lvl1pPr>
          </a:lstStyle>
          <a:p>
            <a:fld id="{B5C5E999-3229-466C-9BAC-7EF8442FACBF}" type="slidenum">
              <a:rPr lang="it-IT" altLang="it-IT"/>
              <a:pPr/>
              <a:t>‹N›</a:t>
            </a:fld>
            <a:endParaRPr lang="it-IT" altLang="it-IT"/>
          </a:p>
        </p:txBody>
      </p:sp>
      <p:sp>
        <p:nvSpPr>
          <p:cNvPr id="3" name="Segnaposto piè di pagina 16">
            <a:extLst>
              <a:ext uri="{FF2B5EF4-FFF2-40B4-BE49-F238E27FC236}">
                <a16:creationId xmlns:a16="http://schemas.microsoft.com/office/drawing/2014/main" id="{93023A3A-71FE-4731-BDF8-A01F9B6F4377}"/>
              </a:ext>
            </a:extLst>
          </p:cNvPr>
          <p:cNvSpPr>
            <a:spLocks noGrp="1"/>
          </p:cNvSpPr>
          <p:nvPr>
            <p:ph type="ftr" sz="quarter" idx="2"/>
          </p:nvPr>
        </p:nvSpPr>
        <p:spPr>
          <a:xfrm>
            <a:off x="-6350" y="214313"/>
            <a:ext cx="3481388" cy="354012"/>
          </a:xfrm>
          <a:prstGeom prst="rect">
            <a:avLst/>
          </a:prstGeom>
        </p:spPr>
        <p:txBody>
          <a:bodyPr lIns="88221" tIns="44111" rIns="88221" bIns="44111" anchor="ctr"/>
          <a:lstStyle>
            <a:lvl1pPr algn="l" eaLnBrk="1" hangingPunct="1">
              <a:defRPr sz="1200" kern="1400">
                <a:latin typeface="Arial" charset="0"/>
                <a:cs typeface="Arial" charset="0"/>
              </a:defRPr>
            </a:lvl1pPr>
          </a:lstStyle>
          <a:p>
            <a:pPr>
              <a:defRPr/>
            </a:pPr>
            <a:r>
              <a:rPr lang="it-IT"/>
              <a:t>Responsabilità sociale delle imprese</a:t>
            </a:r>
          </a:p>
        </p:txBody>
      </p:sp>
      <p:sp>
        <p:nvSpPr>
          <p:cNvPr id="4" name="Segnaposto piè di pagina 16">
            <a:extLst>
              <a:ext uri="{FF2B5EF4-FFF2-40B4-BE49-F238E27FC236}">
                <a16:creationId xmlns:a16="http://schemas.microsoft.com/office/drawing/2014/main" id="{B79C4F40-4C14-4A24-B1C8-2004D7C5A5F0}"/>
              </a:ext>
            </a:extLst>
          </p:cNvPr>
          <p:cNvSpPr txBox="1">
            <a:spLocks/>
          </p:cNvSpPr>
          <p:nvPr/>
        </p:nvSpPr>
        <p:spPr>
          <a:xfrm>
            <a:off x="5418138" y="214313"/>
            <a:ext cx="1379537" cy="354012"/>
          </a:xfrm>
          <a:prstGeom prst="rect">
            <a:avLst/>
          </a:prstGeom>
        </p:spPr>
        <p:txBody>
          <a:bodyPr lIns="88221" tIns="44111" rIns="88221" bIns="44111" anchor="ctr"/>
          <a:lstStyle>
            <a:defPPr>
              <a:defRPr lang="it-IT"/>
            </a:defPPr>
            <a:lvl1pPr algn="r" rtl="0" eaLnBrk="1" fontAlgn="base" latinLnBrk="0" hangingPunct="1">
              <a:spcBef>
                <a:spcPct val="0"/>
              </a:spcBef>
              <a:spcAft>
                <a:spcPct val="0"/>
              </a:spcAft>
              <a:defRPr kumimoji="0" sz="1400" kern="1200">
                <a:solidFill>
                  <a:schemeClr val="tx2"/>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it-IT" sz="1200" dirty="0">
                <a:solidFill>
                  <a:srgbClr val="464653"/>
                </a:solidFill>
              </a:rPr>
              <a:t>A.A. 2017/2018</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1CFE01CC-7C37-4EAE-91EE-B592ECB71A26}"/>
              </a:ext>
            </a:extLst>
          </p:cNvPr>
          <p:cNvSpPr>
            <a:spLocks noGrp="1"/>
          </p:cNvSpPr>
          <p:nvPr>
            <p:ph type="hdr" sz="quarter"/>
          </p:nvPr>
        </p:nvSpPr>
        <p:spPr>
          <a:xfrm>
            <a:off x="0" y="0"/>
            <a:ext cx="2946400" cy="496888"/>
          </a:xfrm>
          <a:prstGeom prst="rect">
            <a:avLst/>
          </a:prstGeom>
        </p:spPr>
        <p:txBody>
          <a:bodyPr vert="horz" lIns="91432" tIns="45716" rIns="91432" bIns="45716" rtlCol="0"/>
          <a:lstStyle>
            <a:lvl1pPr algn="l" eaLnBrk="1" hangingPunct="1">
              <a:defRPr sz="1200">
                <a:latin typeface="Arial" charset="0"/>
                <a:cs typeface="Arial" charset="0"/>
              </a:defRPr>
            </a:lvl1pPr>
          </a:lstStyle>
          <a:p>
            <a:pPr>
              <a:defRPr/>
            </a:pPr>
            <a:endParaRPr lang="it-IT"/>
          </a:p>
        </p:txBody>
      </p:sp>
      <p:sp>
        <p:nvSpPr>
          <p:cNvPr id="3" name="Segnaposto data 2">
            <a:extLst>
              <a:ext uri="{FF2B5EF4-FFF2-40B4-BE49-F238E27FC236}">
                <a16:creationId xmlns:a16="http://schemas.microsoft.com/office/drawing/2014/main" id="{908D9D82-BED2-44F5-9719-BC25CFE61651}"/>
              </a:ext>
            </a:extLst>
          </p:cNvPr>
          <p:cNvSpPr>
            <a:spLocks noGrp="1"/>
          </p:cNvSpPr>
          <p:nvPr>
            <p:ph type="dt" idx="1"/>
          </p:nvPr>
        </p:nvSpPr>
        <p:spPr>
          <a:xfrm>
            <a:off x="3849688" y="0"/>
            <a:ext cx="2946400" cy="496888"/>
          </a:xfrm>
          <a:prstGeom prst="rect">
            <a:avLst/>
          </a:prstGeom>
        </p:spPr>
        <p:txBody>
          <a:bodyPr vert="horz" lIns="91432" tIns="45716" rIns="91432" bIns="45716" rtlCol="0"/>
          <a:lstStyle>
            <a:lvl1pPr algn="r" eaLnBrk="1" hangingPunct="1">
              <a:defRPr sz="1200">
                <a:latin typeface="Arial" charset="0"/>
                <a:cs typeface="Arial" charset="0"/>
              </a:defRPr>
            </a:lvl1pPr>
          </a:lstStyle>
          <a:p>
            <a:pPr>
              <a:defRPr/>
            </a:pPr>
            <a:fld id="{396EDD58-7981-4647-B26D-D77147371D12}" type="datetimeFigureOut">
              <a:rPr lang="it-IT"/>
              <a:pPr>
                <a:defRPr/>
              </a:pPr>
              <a:t>13/02/2020</a:t>
            </a:fld>
            <a:endParaRPr lang="it-IT"/>
          </a:p>
        </p:txBody>
      </p:sp>
      <p:sp>
        <p:nvSpPr>
          <p:cNvPr id="4" name="Segnaposto immagine diapositiva 3">
            <a:extLst>
              <a:ext uri="{FF2B5EF4-FFF2-40B4-BE49-F238E27FC236}">
                <a16:creationId xmlns:a16="http://schemas.microsoft.com/office/drawing/2014/main" id="{98DFBC2E-F419-4D87-8D00-32ED49CA7D60}"/>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2" tIns="45716" rIns="91432" bIns="45716" rtlCol="0" anchor="ctr"/>
          <a:lstStyle/>
          <a:p>
            <a:pPr lvl="0"/>
            <a:endParaRPr lang="it-IT" noProof="0"/>
          </a:p>
        </p:txBody>
      </p:sp>
      <p:sp>
        <p:nvSpPr>
          <p:cNvPr id="5" name="Segnaposto note 4">
            <a:extLst>
              <a:ext uri="{FF2B5EF4-FFF2-40B4-BE49-F238E27FC236}">
                <a16:creationId xmlns:a16="http://schemas.microsoft.com/office/drawing/2014/main" id="{C1C5581B-826F-4D0B-976A-E3689216D2A6}"/>
              </a:ext>
            </a:extLst>
          </p:cNvPr>
          <p:cNvSpPr>
            <a:spLocks noGrp="1"/>
          </p:cNvSpPr>
          <p:nvPr>
            <p:ph type="body" sz="quarter" idx="3"/>
          </p:nvPr>
        </p:nvSpPr>
        <p:spPr>
          <a:xfrm>
            <a:off x="679450" y="4714875"/>
            <a:ext cx="5438775" cy="4467225"/>
          </a:xfrm>
          <a:prstGeom prst="rect">
            <a:avLst/>
          </a:prstGeom>
        </p:spPr>
        <p:txBody>
          <a:bodyPr vert="horz" lIns="91432" tIns="45716" rIns="91432" bIns="45716"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2F84B69C-E700-45CA-A38D-9FF586B6C74D}"/>
              </a:ext>
            </a:extLst>
          </p:cNvPr>
          <p:cNvSpPr>
            <a:spLocks noGrp="1"/>
          </p:cNvSpPr>
          <p:nvPr>
            <p:ph type="ftr" sz="quarter" idx="4"/>
          </p:nvPr>
        </p:nvSpPr>
        <p:spPr>
          <a:xfrm>
            <a:off x="0" y="9428163"/>
            <a:ext cx="2946400" cy="496887"/>
          </a:xfrm>
          <a:prstGeom prst="rect">
            <a:avLst/>
          </a:prstGeom>
        </p:spPr>
        <p:txBody>
          <a:bodyPr vert="horz" lIns="91432" tIns="45716" rIns="91432" bIns="45716" rtlCol="0" anchor="b"/>
          <a:lstStyle>
            <a:lvl1pPr algn="l" eaLnBrk="1" hangingPunct="1">
              <a:defRPr sz="1200">
                <a:latin typeface="Arial" charset="0"/>
                <a:cs typeface="Arial" charset="0"/>
              </a:defRPr>
            </a:lvl1pPr>
          </a:lstStyle>
          <a:p>
            <a:pPr>
              <a:defRPr/>
            </a:pPr>
            <a:endParaRPr lang="it-IT"/>
          </a:p>
        </p:txBody>
      </p:sp>
      <p:sp>
        <p:nvSpPr>
          <p:cNvPr id="7" name="Segnaposto numero diapositiva 6">
            <a:extLst>
              <a:ext uri="{FF2B5EF4-FFF2-40B4-BE49-F238E27FC236}">
                <a16:creationId xmlns:a16="http://schemas.microsoft.com/office/drawing/2014/main" id="{A1F0D214-FEBC-46FF-9263-AF7CF258D667}"/>
              </a:ext>
            </a:extLst>
          </p:cNvPr>
          <p:cNvSpPr>
            <a:spLocks noGrp="1"/>
          </p:cNvSpPr>
          <p:nvPr>
            <p:ph type="sldNum" sz="quarter" idx="5"/>
          </p:nvPr>
        </p:nvSpPr>
        <p:spPr>
          <a:xfrm>
            <a:off x="3849688" y="9428163"/>
            <a:ext cx="2946400" cy="496887"/>
          </a:xfrm>
          <a:prstGeom prst="rect">
            <a:avLst/>
          </a:prstGeom>
        </p:spPr>
        <p:txBody>
          <a:bodyPr vert="horz" wrap="square" lIns="91432" tIns="45716" rIns="91432" bIns="45716" numCol="1" anchor="b" anchorCtr="0" compatLnSpc="1">
            <a:prstTxWarp prst="textNoShape">
              <a:avLst/>
            </a:prstTxWarp>
          </a:bodyPr>
          <a:lstStyle>
            <a:lvl1pPr algn="r" eaLnBrk="1" hangingPunct="1">
              <a:defRPr sz="1200"/>
            </a:lvl1pPr>
          </a:lstStyle>
          <a:p>
            <a:fld id="{1A47A692-8072-4EE3-850A-23000B901BD4}" type="slidenum">
              <a:rPr lang="it-IT" altLang="it-IT"/>
              <a:pPr/>
              <a:t>‹N›</a:t>
            </a:fld>
            <a:endParaRPr lang="it-IT" alt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a:extLst>
              <a:ext uri="{FF2B5EF4-FFF2-40B4-BE49-F238E27FC236}">
                <a16:creationId xmlns:a16="http://schemas.microsoft.com/office/drawing/2014/main" id="{C06BD5A6-5EA4-447C-9AB1-2123060440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Segnaposto note 2">
            <a:extLst>
              <a:ext uri="{FF2B5EF4-FFF2-40B4-BE49-F238E27FC236}">
                <a16:creationId xmlns:a16="http://schemas.microsoft.com/office/drawing/2014/main" id="{78662054-D605-43CC-85F2-2CE8FFE25ECD}"/>
              </a:ext>
            </a:extLst>
          </p:cNvPr>
          <p:cNvSpPr>
            <a:spLocks noGrp="1"/>
          </p:cNvSpPr>
          <p:nvPr>
            <p:ph type="body" idx="1"/>
          </p:nvPr>
        </p:nvSpPr>
        <p:spPr/>
        <p:txBody>
          <a:bodyPr/>
          <a:lstStyle/>
          <a:p>
            <a:pPr marL="171453" indent="-171453" eaLnBrk="1" hangingPunct="1">
              <a:buFontTx/>
              <a:buChar char="-"/>
              <a:defRPr/>
            </a:pPr>
            <a:r>
              <a:rPr lang="it-IT" altLang="it-IT" dirty="0">
                <a:latin typeface="Arial" charset="0"/>
              </a:rPr>
              <a:t>Buon pomeriggio;</a:t>
            </a:r>
          </a:p>
          <a:p>
            <a:pPr marL="171453" indent="-171453" eaLnBrk="1" hangingPunct="1">
              <a:buFontTx/>
              <a:buChar char="-"/>
              <a:defRPr/>
            </a:pPr>
            <a:r>
              <a:rPr lang="it-IT" altLang="it-IT" dirty="0">
                <a:latin typeface="Arial" charset="0"/>
              </a:rPr>
              <a:t>Grazie a tutti per la presenza, così numerosa;</a:t>
            </a:r>
          </a:p>
          <a:p>
            <a:pPr marL="171453" indent="-171453" eaLnBrk="1" hangingPunct="1">
              <a:buFontTx/>
              <a:buChar char="-"/>
              <a:defRPr/>
            </a:pPr>
            <a:r>
              <a:rPr lang="it-IT" altLang="it-IT" dirty="0">
                <a:latin typeface="Arial" charset="0"/>
              </a:rPr>
              <a:t>Per questa terza edizione a Parma che incomincia ad avere una sua tradizione al riguardo al pari di Bologna (7a edizione)e di altre città in cui viene realizzata da diversi anni.</a:t>
            </a:r>
          </a:p>
          <a:p>
            <a:pPr marL="171453" indent="-171453" eaLnBrk="1" hangingPunct="1">
              <a:buFontTx/>
              <a:buChar char="-"/>
              <a:defRPr/>
            </a:pPr>
            <a:r>
              <a:rPr lang="it-IT" altLang="it-IT" dirty="0">
                <a:latin typeface="Arial" charset="0"/>
              </a:rPr>
              <a:t>Lavoro complesso di sistematizzazione della metodologia e del reperimento dei dati</a:t>
            </a:r>
          </a:p>
          <a:p>
            <a:pPr marL="171453" indent="-171453" eaLnBrk="1" hangingPunct="1">
              <a:buFontTx/>
              <a:buChar char="-"/>
              <a:defRPr/>
            </a:pPr>
            <a:r>
              <a:rPr lang="it-IT" altLang="it-IT" dirty="0">
                <a:latin typeface="Arial" charset="0"/>
              </a:rPr>
              <a:t>Ringrazio PWC e tutti coloro con cui abbiamo collaborato per la realizzazione dell’iniziativa, in cui per parte nostra abbiamo raccolta, sistematizzazione e commento dei dati.</a:t>
            </a:r>
          </a:p>
          <a:p>
            <a:pPr marL="171453" indent="-171453" eaLnBrk="1" hangingPunct="1">
              <a:buFontTx/>
              <a:buChar char="-"/>
              <a:defRPr/>
            </a:pPr>
            <a:r>
              <a:rPr lang="it-IT" altLang="it-IT" dirty="0">
                <a:latin typeface="Arial" charset="0"/>
              </a:rPr>
              <a:t>Nel tempo che ho a disposizione tratterò i seguenti aspetti:</a:t>
            </a:r>
          </a:p>
          <a:p>
            <a:pPr>
              <a:defRPr/>
            </a:pPr>
            <a:endParaRPr lang="it-IT" dirty="0"/>
          </a:p>
        </p:txBody>
      </p:sp>
      <p:sp>
        <p:nvSpPr>
          <p:cNvPr id="69636" name="Segnaposto numero diapositiva 3">
            <a:extLst>
              <a:ext uri="{FF2B5EF4-FFF2-40B4-BE49-F238E27FC236}">
                <a16:creationId xmlns:a16="http://schemas.microsoft.com/office/drawing/2014/main" id="{DD0D6A9C-C968-42E1-8D98-653C6157A81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15963" indent="-274638">
              <a:defRPr>
                <a:solidFill>
                  <a:schemeClr val="tx1"/>
                </a:solidFill>
                <a:latin typeface="Arial" panose="020B0604020202020204" pitchFamily="34" charset="0"/>
                <a:cs typeface="Arial" panose="020B0604020202020204" pitchFamily="34" charset="0"/>
              </a:defRPr>
            </a:lvl2pPr>
            <a:lvl3pPr marL="1101725" indent="-219075">
              <a:defRPr>
                <a:solidFill>
                  <a:schemeClr val="tx1"/>
                </a:solidFill>
                <a:latin typeface="Arial" panose="020B0604020202020204" pitchFamily="34" charset="0"/>
                <a:cs typeface="Arial" panose="020B0604020202020204" pitchFamily="34" charset="0"/>
              </a:defRPr>
            </a:lvl3pPr>
            <a:lvl4pPr marL="1543050" indent="-219075">
              <a:defRPr>
                <a:solidFill>
                  <a:schemeClr val="tx1"/>
                </a:solidFill>
                <a:latin typeface="Arial" panose="020B0604020202020204" pitchFamily="34" charset="0"/>
                <a:cs typeface="Arial" panose="020B0604020202020204" pitchFamily="34" charset="0"/>
              </a:defRPr>
            </a:lvl4pPr>
            <a:lvl5pPr marL="1984375" indent="-219075">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8509A98-0177-4B86-9262-F95298C3A3DA}" type="slidenum">
              <a:rPr lang="it-IT" altLang="it-IT"/>
              <a:pPr/>
              <a:t>1</a:t>
            </a:fld>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12">
            <a:extLst>
              <a:ext uri="{FF2B5EF4-FFF2-40B4-BE49-F238E27FC236}">
                <a16:creationId xmlns:a16="http://schemas.microsoft.com/office/drawing/2014/main" id="{592DF955-69A8-4F99-B9E1-C313CC042CD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1pPr>
            <a:lvl2pPr marL="715963" indent="-274638">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2pPr>
            <a:lvl3pPr marL="110172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3pPr>
            <a:lvl4pPr marL="1543050"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4pPr>
            <a:lvl5pPr marL="198437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9pPr>
          </a:lstStyle>
          <a:p>
            <a:fld id="{98902B70-7CEB-4D5A-84E9-2551980EE19A}" type="slidenum">
              <a:rPr lang="it-IT" altLang="it-IT">
                <a:solidFill>
                  <a:srgbClr val="000000"/>
                </a:solidFill>
                <a:latin typeface="Verdana" panose="020B0604030504040204" pitchFamily="34" charset="0"/>
                <a:ea typeface="Geneva"/>
                <a:cs typeface="Geneva"/>
              </a:rPr>
              <a:pPr/>
              <a:t>11</a:t>
            </a:fld>
            <a:endParaRPr lang="it-IT" altLang="it-IT">
              <a:solidFill>
                <a:srgbClr val="000000"/>
              </a:solidFill>
              <a:latin typeface="Verdana" panose="020B0604030504040204" pitchFamily="34" charset="0"/>
              <a:ea typeface="Geneva"/>
              <a:cs typeface="Geneva"/>
            </a:endParaRPr>
          </a:p>
        </p:txBody>
      </p:sp>
      <p:sp>
        <p:nvSpPr>
          <p:cNvPr id="78851" name="Text Box 1">
            <a:extLst>
              <a:ext uri="{FF2B5EF4-FFF2-40B4-BE49-F238E27FC236}">
                <a16:creationId xmlns:a16="http://schemas.microsoft.com/office/drawing/2014/main" id="{F28F1924-D6D1-4B34-9708-B51F1F48D983}"/>
              </a:ext>
            </a:extLst>
          </p:cNvPr>
          <p:cNvSpPr>
            <a:spLocks noChangeArrowheads="1" noTextEdit="1"/>
          </p:cNvSpPr>
          <p:nvPr>
            <p:ph type="sldImg"/>
          </p:nvPr>
        </p:nvSpPr>
        <p:spPr bwMode="auto">
          <a:xfrm>
            <a:off x="919163" y="744538"/>
            <a:ext cx="4954587" cy="3717925"/>
          </a:xfrm>
          <a:solidFill>
            <a:srgbClr val="FFFFFF"/>
          </a:solidFill>
          <a:ln>
            <a:solidFill>
              <a:srgbClr val="000000"/>
            </a:solidFill>
            <a:miter lim="800000"/>
            <a:headEnd/>
            <a:tailEnd/>
          </a:ln>
        </p:spPr>
      </p:sp>
      <p:sp>
        <p:nvSpPr>
          <p:cNvPr id="78852" name="Text Box 2">
            <a:extLst>
              <a:ext uri="{FF2B5EF4-FFF2-40B4-BE49-F238E27FC236}">
                <a16:creationId xmlns:a16="http://schemas.microsoft.com/office/drawing/2014/main" id="{E2C22489-322B-41AD-B176-89F9F5FB7526}"/>
              </a:ext>
            </a:extLst>
          </p:cNvPr>
          <p:cNvSpPr>
            <a:spLocks noChangeArrowheads="1"/>
          </p:cNvSpPr>
          <p:nvPr>
            <p:ph type="body" idx="1"/>
          </p:nvPr>
        </p:nvSpPr>
        <p:spPr bwMode="auto">
          <a:xfrm>
            <a:off x="906463" y="4714875"/>
            <a:ext cx="4979987"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t" anchorCtr="0" compatLnSpc="1">
            <a:prstTxWarp prst="textNoShape">
              <a:avLst/>
            </a:prstTxWarp>
          </a:bodyPr>
          <a:lstStyle/>
          <a:p>
            <a:endParaRPr lang="it-IT" altLang="it-IT">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2">
            <a:extLst>
              <a:ext uri="{FF2B5EF4-FFF2-40B4-BE49-F238E27FC236}">
                <a16:creationId xmlns:a16="http://schemas.microsoft.com/office/drawing/2014/main" id="{0C093D03-4129-493E-A0DA-DFC6FF8FBC7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1pPr>
            <a:lvl2pPr marL="715963" indent="-274638">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2pPr>
            <a:lvl3pPr marL="110172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3pPr>
            <a:lvl4pPr marL="1543050"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4pPr>
            <a:lvl5pPr marL="198437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9pPr>
          </a:lstStyle>
          <a:p>
            <a:fld id="{D3E6FEE4-2F29-4AF9-9C5C-0E323DAAF0DC}" type="slidenum">
              <a:rPr lang="it-IT" altLang="it-IT">
                <a:solidFill>
                  <a:srgbClr val="000000"/>
                </a:solidFill>
                <a:latin typeface="Verdana" panose="020B0604030504040204" pitchFamily="34" charset="0"/>
                <a:ea typeface="Geneva"/>
                <a:cs typeface="Geneva"/>
              </a:rPr>
              <a:pPr/>
              <a:t>12</a:t>
            </a:fld>
            <a:endParaRPr lang="it-IT" altLang="it-IT">
              <a:solidFill>
                <a:srgbClr val="000000"/>
              </a:solidFill>
              <a:latin typeface="Verdana" panose="020B0604030504040204" pitchFamily="34" charset="0"/>
              <a:ea typeface="Geneva"/>
              <a:cs typeface="Geneva"/>
            </a:endParaRPr>
          </a:p>
        </p:txBody>
      </p:sp>
      <p:sp>
        <p:nvSpPr>
          <p:cNvPr id="79875" name="Text Box 1">
            <a:extLst>
              <a:ext uri="{FF2B5EF4-FFF2-40B4-BE49-F238E27FC236}">
                <a16:creationId xmlns:a16="http://schemas.microsoft.com/office/drawing/2014/main" id="{9608F4FF-3315-4FF6-A04D-B04D38510191}"/>
              </a:ext>
            </a:extLst>
          </p:cNvPr>
          <p:cNvSpPr>
            <a:spLocks noChangeArrowheads="1" noTextEdit="1"/>
          </p:cNvSpPr>
          <p:nvPr>
            <p:ph type="sldImg"/>
          </p:nvPr>
        </p:nvSpPr>
        <p:spPr bwMode="auto">
          <a:xfrm>
            <a:off x="919163" y="744538"/>
            <a:ext cx="4954587" cy="3717925"/>
          </a:xfrm>
          <a:solidFill>
            <a:srgbClr val="FFFFFF"/>
          </a:solidFill>
          <a:ln>
            <a:solidFill>
              <a:srgbClr val="000000"/>
            </a:solidFill>
            <a:miter lim="800000"/>
            <a:headEnd/>
            <a:tailEnd/>
          </a:ln>
        </p:spPr>
      </p:sp>
      <p:sp>
        <p:nvSpPr>
          <p:cNvPr id="79876" name="Text Box 2">
            <a:extLst>
              <a:ext uri="{FF2B5EF4-FFF2-40B4-BE49-F238E27FC236}">
                <a16:creationId xmlns:a16="http://schemas.microsoft.com/office/drawing/2014/main" id="{A0F89DC5-8661-4444-A085-3BBF76C4DE8A}"/>
              </a:ext>
            </a:extLst>
          </p:cNvPr>
          <p:cNvSpPr>
            <a:spLocks noChangeArrowheads="1"/>
          </p:cNvSpPr>
          <p:nvPr>
            <p:ph type="body" idx="1"/>
          </p:nvPr>
        </p:nvSpPr>
        <p:spPr bwMode="auto">
          <a:xfrm>
            <a:off x="906463" y="4714875"/>
            <a:ext cx="4979987"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t" anchorCtr="0" compatLnSpc="1">
            <a:prstTxWarp prst="textNoShape">
              <a:avLst/>
            </a:prstTxWarp>
          </a:bodyPr>
          <a:lstStyle/>
          <a:p>
            <a:endParaRPr lang="it-IT" altLang="it-IT">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12">
            <a:extLst>
              <a:ext uri="{FF2B5EF4-FFF2-40B4-BE49-F238E27FC236}">
                <a16:creationId xmlns:a16="http://schemas.microsoft.com/office/drawing/2014/main" id="{6DB316D9-59FB-4228-A792-690F81785A7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1pPr>
            <a:lvl2pPr marL="715963" indent="-274638">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2pPr>
            <a:lvl3pPr marL="110172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3pPr>
            <a:lvl4pPr marL="1543050"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4pPr>
            <a:lvl5pPr marL="198437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9pPr>
          </a:lstStyle>
          <a:p>
            <a:fld id="{48741330-7E59-4E5E-8F32-223CB921DEFD}" type="slidenum">
              <a:rPr lang="it-IT" altLang="it-IT">
                <a:solidFill>
                  <a:srgbClr val="000000"/>
                </a:solidFill>
                <a:latin typeface="Verdana" panose="020B0604030504040204" pitchFamily="34" charset="0"/>
                <a:ea typeface="Geneva"/>
                <a:cs typeface="Geneva"/>
              </a:rPr>
              <a:pPr/>
              <a:t>13</a:t>
            </a:fld>
            <a:endParaRPr lang="it-IT" altLang="it-IT">
              <a:solidFill>
                <a:srgbClr val="000000"/>
              </a:solidFill>
              <a:latin typeface="Verdana" panose="020B0604030504040204" pitchFamily="34" charset="0"/>
              <a:ea typeface="Geneva"/>
              <a:cs typeface="Geneva"/>
            </a:endParaRPr>
          </a:p>
        </p:txBody>
      </p:sp>
      <p:sp>
        <p:nvSpPr>
          <p:cNvPr id="80899" name="Text Box 1">
            <a:extLst>
              <a:ext uri="{FF2B5EF4-FFF2-40B4-BE49-F238E27FC236}">
                <a16:creationId xmlns:a16="http://schemas.microsoft.com/office/drawing/2014/main" id="{954CD9B7-02B9-4F41-94AE-C1B32E8A3FE5}"/>
              </a:ext>
            </a:extLst>
          </p:cNvPr>
          <p:cNvSpPr>
            <a:spLocks noChangeArrowheads="1" noTextEdit="1"/>
          </p:cNvSpPr>
          <p:nvPr>
            <p:ph type="sldImg"/>
          </p:nvPr>
        </p:nvSpPr>
        <p:spPr bwMode="auto">
          <a:xfrm>
            <a:off x="919163" y="744538"/>
            <a:ext cx="4954587" cy="3717925"/>
          </a:xfrm>
          <a:solidFill>
            <a:srgbClr val="FFFFFF"/>
          </a:solidFill>
          <a:ln>
            <a:solidFill>
              <a:srgbClr val="000000"/>
            </a:solidFill>
            <a:miter lim="800000"/>
            <a:headEnd/>
            <a:tailEnd/>
          </a:ln>
        </p:spPr>
      </p:sp>
      <p:sp>
        <p:nvSpPr>
          <p:cNvPr id="80900" name="Text Box 2">
            <a:extLst>
              <a:ext uri="{FF2B5EF4-FFF2-40B4-BE49-F238E27FC236}">
                <a16:creationId xmlns:a16="http://schemas.microsoft.com/office/drawing/2014/main" id="{6DF323E3-1BE6-409C-9633-A31A24C2762A}"/>
              </a:ext>
            </a:extLst>
          </p:cNvPr>
          <p:cNvSpPr>
            <a:spLocks noChangeArrowheads="1"/>
          </p:cNvSpPr>
          <p:nvPr>
            <p:ph type="body" idx="1"/>
          </p:nvPr>
        </p:nvSpPr>
        <p:spPr bwMode="auto">
          <a:xfrm>
            <a:off x="906463" y="4714875"/>
            <a:ext cx="4979987"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t" anchorCtr="0" compatLnSpc="1">
            <a:prstTxWarp prst="textNoShape">
              <a:avLst/>
            </a:prstTxWarp>
          </a:bodyPr>
          <a:lstStyle/>
          <a:p>
            <a:endParaRPr lang="it-IT" altLang="it-IT">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2">
            <a:extLst>
              <a:ext uri="{FF2B5EF4-FFF2-40B4-BE49-F238E27FC236}">
                <a16:creationId xmlns:a16="http://schemas.microsoft.com/office/drawing/2014/main" id="{85FEE3FC-6F36-4015-A99D-2C9C3204B20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1pPr>
            <a:lvl2pPr marL="715963" indent="-274638">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2pPr>
            <a:lvl3pPr marL="110172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3pPr>
            <a:lvl4pPr marL="1543050"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4pPr>
            <a:lvl5pPr marL="198437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9pPr>
          </a:lstStyle>
          <a:p>
            <a:fld id="{5051F0DE-6EA8-4469-B300-4563053C2BEC}" type="slidenum">
              <a:rPr lang="it-IT" altLang="it-IT">
                <a:solidFill>
                  <a:srgbClr val="000000"/>
                </a:solidFill>
                <a:latin typeface="Verdana" panose="020B0604030504040204" pitchFamily="34" charset="0"/>
                <a:ea typeface="Geneva"/>
                <a:cs typeface="Geneva"/>
              </a:rPr>
              <a:pPr/>
              <a:t>14</a:t>
            </a:fld>
            <a:endParaRPr lang="it-IT" altLang="it-IT">
              <a:solidFill>
                <a:srgbClr val="000000"/>
              </a:solidFill>
              <a:latin typeface="Verdana" panose="020B0604030504040204" pitchFamily="34" charset="0"/>
              <a:ea typeface="Geneva"/>
              <a:cs typeface="Geneva"/>
            </a:endParaRPr>
          </a:p>
        </p:txBody>
      </p:sp>
      <p:sp>
        <p:nvSpPr>
          <p:cNvPr id="81923" name="Text Box 1">
            <a:extLst>
              <a:ext uri="{FF2B5EF4-FFF2-40B4-BE49-F238E27FC236}">
                <a16:creationId xmlns:a16="http://schemas.microsoft.com/office/drawing/2014/main" id="{F3736D62-A8FF-475E-9632-1B7842A52FAD}"/>
              </a:ext>
            </a:extLst>
          </p:cNvPr>
          <p:cNvSpPr>
            <a:spLocks noChangeArrowheads="1" noTextEdit="1"/>
          </p:cNvSpPr>
          <p:nvPr>
            <p:ph type="sldImg"/>
          </p:nvPr>
        </p:nvSpPr>
        <p:spPr bwMode="auto">
          <a:xfrm>
            <a:off x="919163" y="744538"/>
            <a:ext cx="4954587" cy="3717925"/>
          </a:xfrm>
          <a:solidFill>
            <a:srgbClr val="FFFFFF"/>
          </a:solidFill>
          <a:ln>
            <a:solidFill>
              <a:srgbClr val="000000"/>
            </a:solidFill>
            <a:miter lim="800000"/>
            <a:headEnd/>
            <a:tailEnd/>
          </a:ln>
        </p:spPr>
      </p:sp>
      <p:sp>
        <p:nvSpPr>
          <p:cNvPr id="81924" name="Text Box 2">
            <a:extLst>
              <a:ext uri="{FF2B5EF4-FFF2-40B4-BE49-F238E27FC236}">
                <a16:creationId xmlns:a16="http://schemas.microsoft.com/office/drawing/2014/main" id="{490582C9-9548-454E-BDEF-A9703D895A9E}"/>
              </a:ext>
            </a:extLst>
          </p:cNvPr>
          <p:cNvSpPr>
            <a:spLocks noChangeArrowheads="1"/>
          </p:cNvSpPr>
          <p:nvPr>
            <p:ph type="body" idx="1"/>
          </p:nvPr>
        </p:nvSpPr>
        <p:spPr bwMode="auto">
          <a:xfrm>
            <a:off x="906463" y="4714875"/>
            <a:ext cx="4979987"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t" anchorCtr="0" compatLnSpc="1">
            <a:prstTxWarp prst="textNoShape">
              <a:avLst/>
            </a:prstTxWarp>
          </a:bodyPr>
          <a:lstStyle/>
          <a:p>
            <a:endParaRPr lang="it-IT" altLang="it-IT">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egnaposto immagine diapositiva 1">
            <a:extLst>
              <a:ext uri="{FF2B5EF4-FFF2-40B4-BE49-F238E27FC236}">
                <a16:creationId xmlns:a16="http://schemas.microsoft.com/office/drawing/2014/main" id="{45007AF8-7E7B-4D22-BF7E-89E763EDA26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Segnaposto note 2">
            <a:extLst>
              <a:ext uri="{FF2B5EF4-FFF2-40B4-BE49-F238E27FC236}">
                <a16:creationId xmlns:a16="http://schemas.microsoft.com/office/drawing/2014/main" id="{AEA2813A-BDB4-4478-B7C3-9F8FB496939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82948" name="Segnaposto numero diapositiva 3">
            <a:extLst>
              <a:ext uri="{FF2B5EF4-FFF2-40B4-BE49-F238E27FC236}">
                <a16:creationId xmlns:a16="http://schemas.microsoft.com/office/drawing/2014/main" id="{082AE5FC-3343-4EC9-848F-7D371E2C90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684213" indent="-261938">
              <a:spcBef>
                <a:spcPct val="30000"/>
              </a:spcBef>
              <a:defRPr sz="1200">
                <a:solidFill>
                  <a:schemeClr val="tx1"/>
                </a:solidFill>
                <a:latin typeface="Calibri" panose="020F0502020204030204" pitchFamily="34" charset="0"/>
              </a:defRPr>
            </a:lvl2pPr>
            <a:lvl3pPr marL="1052513" indent="-209550">
              <a:spcBef>
                <a:spcPct val="30000"/>
              </a:spcBef>
              <a:defRPr sz="1200">
                <a:solidFill>
                  <a:schemeClr val="tx1"/>
                </a:solidFill>
                <a:latin typeface="Calibri" panose="020F0502020204030204" pitchFamily="34" charset="0"/>
              </a:defRPr>
            </a:lvl3pPr>
            <a:lvl4pPr marL="1476375" indent="-209550">
              <a:spcBef>
                <a:spcPct val="30000"/>
              </a:spcBef>
              <a:defRPr sz="1200">
                <a:solidFill>
                  <a:schemeClr val="tx1"/>
                </a:solidFill>
                <a:latin typeface="Calibri" panose="020F0502020204030204" pitchFamily="34" charset="0"/>
              </a:defRPr>
            </a:lvl4pPr>
            <a:lvl5pPr marL="1897063" indent="-209550">
              <a:spcBef>
                <a:spcPct val="30000"/>
              </a:spcBef>
              <a:defRPr sz="1200">
                <a:solidFill>
                  <a:schemeClr val="tx1"/>
                </a:solidFill>
                <a:latin typeface="Calibri" panose="020F0502020204030204" pitchFamily="34" charset="0"/>
              </a:defRPr>
            </a:lvl5pPr>
            <a:lvl6pPr marL="2354263" indent="-209550" eaLnBrk="0" fontAlgn="base" hangingPunct="0">
              <a:spcBef>
                <a:spcPct val="30000"/>
              </a:spcBef>
              <a:spcAft>
                <a:spcPct val="0"/>
              </a:spcAft>
              <a:defRPr sz="1200">
                <a:solidFill>
                  <a:schemeClr val="tx1"/>
                </a:solidFill>
                <a:latin typeface="Calibri" panose="020F0502020204030204" pitchFamily="34" charset="0"/>
              </a:defRPr>
            </a:lvl6pPr>
            <a:lvl7pPr marL="2811463" indent="-209550" eaLnBrk="0" fontAlgn="base" hangingPunct="0">
              <a:spcBef>
                <a:spcPct val="30000"/>
              </a:spcBef>
              <a:spcAft>
                <a:spcPct val="0"/>
              </a:spcAft>
              <a:defRPr sz="1200">
                <a:solidFill>
                  <a:schemeClr val="tx1"/>
                </a:solidFill>
                <a:latin typeface="Calibri" panose="020F0502020204030204" pitchFamily="34" charset="0"/>
              </a:defRPr>
            </a:lvl7pPr>
            <a:lvl8pPr marL="3268663" indent="-209550" eaLnBrk="0" fontAlgn="base" hangingPunct="0">
              <a:spcBef>
                <a:spcPct val="30000"/>
              </a:spcBef>
              <a:spcAft>
                <a:spcPct val="0"/>
              </a:spcAft>
              <a:defRPr sz="1200">
                <a:solidFill>
                  <a:schemeClr val="tx1"/>
                </a:solidFill>
                <a:latin typeface="Calibri" panose="020F0502020204030204" pitchFamily="34" charset="0"/>
              </a:defRPr>
            </a:lvl8pPr>
            <a:lvl9pPr marL="3725863" indent="-2095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E867E01-00A0-4F63-9DE1-07BD8B59C45E}" type="slidenum">
              <a:rPr lang="it-IT" altLang="it-IT"/>
              <a:pPr>
                <a:spcBef>
                  <a:spcPct val="0"/>
                </a:spcBef>
              </a:pPr>
              <a:t>35</a:t>
            </a:fld>
            <a:endParaRPr lang="it-IT" altLang="it-IT"/>
          </a:p>
        </p:txBody>
      </p:sp>
      <p:sp>
        <p:nvSpPr>
          <p:cNvPr id="82949" name="Segnaposto piè di pagina 1">
            <a:extLst>
              <a:ext uri="{FF2B5EF4-FFF2-40B4-BE49-F238E27FC236}">
                <a16:creationId xmlns:a16="http://schemas.microsoft.com/office/drawing/2014/main" id="{ABAF4187-F92F-45DC-95C2-FA6D10CBEBD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15963" indent="-274638">
              <a:defRPr>
                <a:solidFill>
                  <a:schemeClr val="tx1"/>
                </a:solidFill>
                <a:latin typeface="Arial" panose="020B0604020202020204" pitchFamily="34" charset="0"/>
                <a:cs typeface="Arial" panose="020B0604020202020204" pitchFamily="34" charset="0"/>
              </a:defRPr>
            </a:lvl2pPr>
            <a:lvl3pPr marL="1101725" indent="-219075">
              <a:defRPr>
                <a:solidFill>
                  <a:schemeClr val="tx1"/>
                </a:solidFill>
                <a:latin typeface="Arial" panose="020B0604020202020204" pitchFamily="34" charset="0"/>
                <a:cs typeface="Arial" panose="020B0604020202020204" pitchFamily="34" charset="0"/>
              </a:defRPr>
            </a:lvl3pPr>
            <a:lvl4pPr marL="1543050" indent="-219075">
              <a:defRPr>
                <a:solidFill>
                  <a:schemeClr val="tx1"/>
                </a:solidFill>
                <a:latin typeface="Arial" panose="020B0604020202020204" pitchFamily="34" charset="0"/>
                <a:cs typeface="Arial" panose="020B0604020202020204" pitchFamily="34" charset="0"/>
              </a:defRPr>
            </a:lvl4pPr>
            <a:lvl5pPr marL="1984375" indent="-219075">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egnaposto immagine diapositiva 1">
            <a:extLst>
              <a:ext uri="{FF2B5EF4-FFF2-40B4-BE49-F238E27FC236}">
                <a16:creationId xmlns:a16="http://schemas.microsoft.com/office/drawing/2014/main" id="{18746DA8-2392-4570-8990-A0AA8885B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Segnaposto note 2">
            <a:extLst>
              <a:ext uri="{FF2B5EF4-FFF2-40B4-BE49-F238E27FC236}">
                <a16:creationId xmlns:a16="http://schemas.microsoft.com/office/drawing/2014/main" id="{03A9C643-EDE4-4E31-ACED-7F5BC698B5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83972" name="Segnaposto numero diapositiva 3">
            <a:extLst>
              <a:ext uri="{FF2B5EF4-FFF2-40B4-BE49-F238E27FC236}">
                <a16:creationId xmlns:a16="http://schemas.microsoft.com/office/drawing/2014/main" id="{BF48EFBE-C23D-4DBA-AA22-D82EAC261C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684213" indent="-261938">
              <a:spcBef>
                <a:spcPct val="30000"/>
              </a:spcBef>
              <a:defRPr sz="1200">
                <a:solidFill>
                  <a:schemeClr val="tx1"/>
                </a:solidFill>
                <a:latin typeface="Calibri" panose="020F0502020204030204" pitchFamily="34" charset="0"/>
              </a:defRPr>
            </a:lvl2pPr>
            <a:lvl3pPr marL="1052513" indent="-209550">
              <a:spcBef>
                <a:spcPct val="30000"/>
              </a:spcBef>
              <a:defRPr sz="1200">
                <a:solidFill>
                  <a:schemeClr val="tx1"/>
                </a:solidFill>
                <a:latin typeface="Calibri" panose="020F0502020204030204" pitchFamily="34" charset="0"/>
              </a:defRPr>
            </a:lvl3pPr>
            <a:lvl4pPr marL="1476375" indent="-209550">
              <a:spcBef>
                <a:spcPct val="30000"/>
              </a:spcBef>
              <a:defRPr sz="1200">
                <a:solidFill>
                  <a:schemeClr val="tx1"/>
                </a:solidFill>
                <a:latin typeface="Calibri" panose="020F0502020204030204" pitchFamily="34" charset="0"/>
              </a:defRPr>
            </a:lvl4pPr>
            <a:lvl5pPr marL="1897063" indent="-209550">
              <a:spcBef>
                <a:spcPct val="30000"/>
              </a:spcBef>
              <a:defRPr sz="1200">
                <a:solidFill>
                  <a:schemeClr val="tx1"/>
                </a:solidFill>
                <a:latin typeface="Calibri" panose="020F0502020204030204" pitchFamily="34" charset="0"/>
              </a:defRPr>
            </a:lvl5pPr>
            <a:lvl6pPr marL="2354263" indent="-209550" eaLnBrk="0" fontAlgn="base" hangingPunct="0">
              <a:spcBef>
                <a:spcPct val="30000"/>
              </a:spcBef>
              <a:spcAft>
                <a:spcPct val="0"/>
              </a:spcAft>
              <a:defRPr sz="1200">
                <a:solidFill>
                  <a:schemeClr val="tx1"/>
                </a:solidFill>
                <a:latin typeface="Calibri" panose="020F0502020204030204" pitchFamily="34" charset="0"/>
              </a:defRPr>
            </a:lvl6pPr>
            <a:lvl7pPr marL="2811463" indent="-209550" eaLnBrk="0" fontAlgn="base" hangingPunct="0">
              <a:spcBef>
                <a:spcPct val="30000"/>
              </a:spcBef>
              <a:spcAft>
                <a:spcPct val="0"/>
              </a:spcAft>
              <a:defRPr sz="1200">
                <a:solidFill>
                  <a:schemeClr val="tx1"/>
                </a:solidFill>
                <a:latin typeface="Calibri" panose="020F0502020204030204" pitchFamily="34" charset="0"/>
              </a:defRPr>
            </a:lvl7pPr>
            <a:lvl8pPr marL="3268663" indent="-209550" eaLnBrk="0" fontAlgn="base" hangingPunct="0">
              <a:spcBef>
                <a:spcPct val="30000"/>
              </a:spcBef>
              <a:spcAft>
                <a:spcPct val="0"/>
              </a:spcAft>
              <a:defRPr sz="1200">
                <a:solidFill>
                  <a:schemeClr val="tx1"/>
                </a:solidFill>
                <a:latin typeface="Calibri" panose="020F0502020204030204" pitchFamily="34" charset="0"/>
              </a:defRPr>
            </a:lvl8pPr>
            <a:lvl9pPr marL="3725863" indent="-2095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3C08792-741D-4184-9838-C2B287AF9A55}" type="slidenum">
              <a:rPr lang="it-IT" altLang="it-IT"/>
              <a:pPr>
                <a:spcBef>
                  <a:spcPct val="0"/>
                </a:spcBef>
              </a:pPr>
              <a:t>36</a:t>
            </a:fld>
            <a:endParaRPr lang="it-IT" altLang="it-IT"/>
          </a:p>
        </p:txBody>
      </p:sp>
      <p:sp>
        <p:nvSpPr>
          <p:cNvPr id="83973" name="Segnaposto piè di pagina 1">
            <a:extLst>
              <a:ext uri="{FF2B5EF4-FFF2-40B4-BE49-F238E27FC236}">
                <a16:creationId xmlns:a16="http://schemas.microsoft.com/office/drawing/2014/main" id="{5A54376A-E3F9-448B-88B4-9E517EFE33B1}"/>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15963" indent="-274638">
              <a:defRPr>
                <a:solidFill>
                  <a:schemeClr val="tx1"/>
                </a:solidFill>
                <a:latin typeface="Arial" panose="020B0604020202020204" pitchFamily="34" charset="0"/>
                <a:cs typeface="Arial" panose="020B0604020202020204" pitchFamily="34" charset="0"/>
              </a:defRPr>
            </a:lvl2pPr>
            <a:lvl3pPr marL="1101725" indent="-219075">
              <a:defRPr>
                <a:solidFill>
                  <a:schemeClr val="tx1"/>
                </a:solidFill>
                <a:latin typeface="Arial" panose="020B0604020202020204" pitchFamily="34" charset="0"/>
                <a:cs typeface="Arial" panose="020B0604020202020204" pitchFamily="34" charset="0"/>
              </a:defRPr>
            </a:lvl3pPr>
            <a:lvl4pPr marL="1543050" indent="-219075">
              <a:defRPr>
                <a:solidFill>
                  <a:schemeClr val="tx1"/>
                </a:solidFill>
                <a:latin typeface="Arial" panose="020B0604020202020204" pitchFamily="34" charset="0"/>
                <a:cs typeface="Arial" panose="020B0604020202020204" pitchFamily="34" charset="0"/>
              </a:defRPr>
            </a:lvl4pPr>
            <a:lvl5pPr marL="1984375" indent="-219075">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egnaposto immagine diapositiva 1">
            <a:extLst>
              <a:ext uri="{FF2B5EF4-FFF2-40B4-BE49-F238E27FC236}">
                <a16:creationId xmlns:a16="http://schemas.microsoft.com/office/drawing/2014/main" id="{D4B976FD-1518-4D22-ABC9-615AEDF8632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Segnaposto note 2">
            <a:extLst>
              <a:ext uri="{FF2B5EF4-FFF2-40B4-BE49-F238E27FC236}">
                <a16:creationId xmlns:a16="http://schemas.microsoft.com/office/drawing/2014/main" id="{4B9BB565-CB84-44C8-A17C-AF1BC08422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84996" name="Segnaposto numero diapositiva 3">
            <a:extLst>
              <a:ext uri="{FF2B5EF4-FFF2-40B4-BE49-F238E27FC236}">
                <a16:creationId xmlns:a16="http://schemas.microsoft.com/office/drawing/2014/main" id="{68507E88-73E1-4A7F-BAB5-623171381B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684213" indent="-261938">
              <a:spcBef>
                <a:spcPct val="30000"/>
              </a:spcBef>
              <a:defRPr sz="1200">
                <a:solidFill>
                  <a:schemeClr val="tx1"/>
                </a:solidFill>
                <a:latin typeface="Calibri" panose="020F0502020204030204" pitchFamily="34" charset="0"/>
              </a:defRPr>
            </a:lvl2pPr>
            <a:lvl3pPr marL="1052513" indent="-209550">
              <a:spcBef>
                <a:spcPct val="30000"/>
              </a:spcBef>
              <a:defRPr sz="1200">
                <a:solidFill>
                  <a:schemeClr val="tx1"/>
                </a:solidFill>
                <a:latin typeface="Calibri" panose="020F0502020204030204" pitchFamily="34" charset="0"/>
              </a:defRPr>
            </a:lvl3pPr>
            <a:lvl4pPr marL="1476375" indent="-209550">
              <a:spcBef>
                <a:spcPct val="30000"/>
              </a:spcBef>
              <a:defRPr sz="1200">
                <a:solidFill>
                  <a:schemeClr val="tx1"/>
                </a:solidFill>
                <a:latin typeface="Calibri" panose="020F0502020204030204" pitchFamily="34" charset="0"/>
              </a:defRPr>
            </a:lvl4pPr>
            <a:lvl5pPr marL="1897063" indent="-209550">
              <a:spcBef>
                <a:spcPct val="30000"/>
              </a:spcBef>
              <a:defRPr sz="1200">
                <a:solidFill>
                  <a:schemeClr val="tx1"/>
                </a:solidFill>
                <a:latin typeface="Calibri" panose="020F0502020204030204" pitchFamily="34" charset="0"/>
              </a:defRPr>
            </a:lvl5pPr>
            <a:lvl6pPr marL="2354263" indent="-209550" eaLnBrk="0" fontAlgn="base" hangingPunct="0">
              <a:spcBef>
                <a:spcPct val="30000"/>
              </a:spcBef>
              <a:spcAft>
                <a:spcPct val="0"/>
              </a:spcAft>
              <a:defRPr sz="1200">
                <a:solidFill>
                  <a:schemeClr val="tx1"/>
                </a:solidFill>
                <a:latin typeface="Calibri" panose="020F0502020204030204" pitchFamily="34" charset="0"/>
              </a:defRPr>
            </a:lvl6pPr>
            <a:lvl7pPr marL="2811463" indent="-209550" eaLnBrk="0" fontAlgn="base" hangingPunct="0">
              <a:spcBef>
                <a:spcPct val="30000"/>
              </a:spcBef>
              <a:spcAft>
                <a:spcPct val="0"/>
              </a:spcAft>
              <a:defRPr sz="1200">
                <a:solidFill>
                  <a:schemeClr val="tx1"/>
                </a:solidFill>
                <a:latin typeface="Calibri" panose="020F0502020204030204" pitchFamily="34" charset="0"/>
              </a:defRPr>
            </a:lvl7pPr>
            <a:lvl8pPr marL="3268663" indent="-209550" eaLnBrk="0" fontAlgn="base" hangingPunct="0">
              <a:spcBef>
                <a:spcPct val="30000"/>
              </a:spcBef>
              <a:spcAft>
                <a:spcPct val="0"/>
              </a:spcAft>
              <a:defRPr sz="1200">
                <a:solidFill>
                  <a:schemeClr val="tx1"/>
                </a:solidFill>
                <a:latin typeface="Calibri" panose="020F0502020204030204" pitchFamily="34" charset="0"/>
              </a:defRPr>
            </a:lvl8pPr>
            <a:lvl9pPr marL="3725863" indent="-2095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4A2DB73-D67B-4CBA-90A5-D971ECC23048}" type="slidenum">
              <a:rPr lang="it-IT" altLang="it-IT"/>
              <a:pPr>
                <a:spcBef>
                  <a:spcPct val="0"/>
                </a:spcBef>
              </a:pPr>
              <a:t>37</a:t>
            </a:fld>
            <a:endParaRPr lang="it-IT" altLang="it-IT"/>
          </a:p>
        </p:txBody>
      </p:sp>
      <p:sp>
        <p:nvSpPr>
          <p:cNvPr id="84997" name="Segnaposto piè di pagina 1">
            <a:extLst>
              <a:ext uri="{FF2B5EF4-FFF2-40B4-BE49-F238E27FC236}">
                <a16:creationId xmlns:a16="http://schemas.microsoft.com/office/drawing/2014/main" id="{7FFE072B-9A6C-4E9A-80F7-AFFC9238B3EA}"/>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15963" indent="-274638">
              <a:defRPr>
                <a:solidFill>
                  <a:schemeClr val="tx1"/>
                </a:solidFill>
                <a:latin typeface="Arial" panose="020B0604020202020204" pitchFamily="34" charset="0"/>
                <a:cs typeface="Arial" panose="020B0604020202020204" pitchFamily="34" charset="0"/>
              </a:defRPr>
            </a:lvl2pPr>
            <a:lvl3pPr marL="1101725" indent="-219075">
              <a:defRPr>
                <a:solidFill>
                  <a:schemeClr val="tx1"/>
                </a:solidFill>
                <a:latin typeface="Arial" panose="020B0604020202020204" pitchFamily="34" charset="0"/>
                <a:cs typeface="Arial" panose="020B0604020202020204" pitchFamily="34" charset="0"/>
              </a:defRPr>
            </a:lvl3pPr>
            <a:lvl4pPr marL="1543050" indent="-219075">
              <a:defRPr>
                <a:solidFill>
                  <a:schemeClr val="tx1"/>
                </a:solidFill>
                <a:latin typeface="Arial" panose="020B0604020202020204" pitchFamily="34" charset="0"/>
                <a:cs typeface="Arial" panose="020B0604020202020204" pitchFamily="34" charset="0"/>
              </a:defRPr>
            </a:lvl4pPr>
            <a:lvl5pPr marL="1984375" indent="-219075">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egnaposto immagine diapositiva 1">
            <a:extLst>
              <a:ext uri="{FF2B5EF4-FFF2-40B4-BE49-F238E27FC236}">
                <a16:creationId xmlns:a16="http://schemas.microsoft.com/office/drawing/2014/main" id="{35A81C4A-7227-44CC-9D42-EC3F9082739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Segnaposto note 2">
            <a:extLst>
              <a:ext uri="{FF2B5EF4-FFF2-40B4-BE49-F238E27FC236}">
                <a16:creationId xmlns:a16="http://schemas.microsoft.com/office/drawing/2014/main" id="{AB6F6CCA-AB79-4ABB-9DBA-4CBDB44942B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86020" name="Segnaposto numero diapositiva 3">
            <a:extLst>
              <a:ext uri="{FF2B5EF4-FFF2-40B4-BE49-F238E27FC236}">
                <a16:creationId xmlns:a16="http://schemas.microsoft.com/office/drawing/2014/main" id="{B8352F9B-C5B0-471C-A1B5-873D853175D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684213" indent="-261938">
              <a:spcBef>
                <a:spcPct val="30000"/>
              </a:spcBef>
              <a:defRPr sz="1200">
                <a:solidFill>
                  <a:schemeClr val="tx1"/>
                </a:solidFill>
                <a:latin typeface="Calibri" panose="020F0502020204030204" pitchFamily="34" charset="0"/>
              </a:defRPr>
            </a:lvl2pPr>
            <a:lvl3pPr marL="1052513" indent="-209550">
              <a:spcBef>
                <a:spcPct val="30000"/>
              </a:spcBef>
              <a:defRPr sz="1200">
                <a:solidFill>
                  <a:schemeClr val="tx1"/>
                </a:solidFill>
                <a:latin typeface="Calibri" panose="020F0502020204030204" pitchFamily="34" charset="0"/>
              </a:defRPr>
            </a:lvl3pPr>
            <a:lvl4pPr marL="1476375" indent="-209550">
              <a:spcBef>
                <a:spcPct val="30000"/>
              </a:spcBef>
              <a:defRPr sz="1200">
                <a:solidFill>
                  <a:schemeClr val="tx1"/>
                </a:solidFill>
                <a:latin typeface="Calibri" panose="020F0502020204030204" pitchFamily="34" charset="0"/>
              </a:defRPr>
            </a:lvl4pPr>
            <a:lvl5pPr marL="1897063" indent="-209550">
              <a:spcBef>
                <a:spcPct val="30000"/>
              </a:spcBef>
              <a:defRPr sz="1200">
                <a:solidFill>
                  <a:schemeClr val="tx1"/>
                </a:solidFill>
                <a:latin typeface="Calibri" panose="020F0502020204030204" pitchFamily="34" charset="0"/>
              </a:defRPr>
            </a:lvl5pPr>
            <a:lvl6pPr marL="2354263" indent="-209550" eaLnBrk="0" fontAlgn="base" hangingPunct="0">
              <a:spcBef>
                <a:spcPct val="30000"/>
              </a:spcBef>
              <a:spcAft>
                <a:spcPct val="0"/>
              </a:spcAft>
              <a:defRPr sz="1200">
                <a:solidFill>
                  <a:schemeClr val="tx1"/>
                </a:solidFill>
                <a:latin typeface="Calibri" panose="020F0502020204030204" pitchFamily="34" charset="0"/>
              </a:defRPr>
            </a:lvl6pPr>
            <a:lvl7pPr marL="2811463" indent="-209550" eaLnBrk="0" fontAlgn="base" hangingPunct="0">
              <a:spcBef>
                <a:spcPct val="30000"/>
              </a:spcBef>
              <a:spcAft>
                <a:spcPct val="0"/>
              </a:spcAft>
              <a:defRPr sz="1200">
                <a:solidFill>
                  <a:schemeClr val="tx1"/>
                </a:solidFill>
                <a:latin typeface="Calibri" panose="020F0502020204030204" pitchFamily="34" charset="0"/>
              </a:defRPr>
            </a:lvl7pPr>
            <a:lvl8pPr marL="3268663" indent="-209550" eaLnBrk="0" fontAlgn="base" hangingPunct="0">
              <a:spcBef>
                <a:spcPct val="30000"/>
              </a:spcBef>
              <a:spcAft>
                <a:spcPct val="0"/>
              </a:spcAft>
              <a:defRPr sz="1200">
                <a:solidFill>
                  <a:schemeClr val="tx1"/>
                </a:solidFill>
                <a:latin typeface="Calibri" panose="020F0502020204030204" pitchFamily="34" charset="0"/>
              </a:defRPr>
            </a:lvl8pPr>
            <a:lvl9pPr marL="3725863" indent="-2095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9692E6E-57D2-4049-AA21-819DD84CFA9E}" type="slidenum">
              <a:rPr lang="it-IT" altLang="it-IT"/>
              <a:pPr>
                <a:spcBef>
                  <a:spcPct val="0"/>
                </a:spcBef>
              </a:pPr>
              <a:t>38</a:t>
            </a:fld>
            <a:endParaRPr lang="it-IT" altLang="it-IT"/>
          </a:p>
        </p:txBody>
      </p:sp>
      <p:sp>
        <p:nvSpPr>
          <p:cNvPr id="86021" name="Segnaposto piè di pagina 1">
            <a:extLst>
              <a:ext uri="{FF2B5EF4-FFF2-40B4-BE49-F238E27FC236}">
                <a16:creationId xmlns:a16="http://schemas.microsoft.com/office/drawing/2014/main" id="{3A1FC5B5-A509-43EC-BA0A-4822EB2E35F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15963" indent="-274638">
              <a:defRPr>
                <a:solidFill>
                  <a:schemeClr val="tx1"/>
                </a:solidFill>
                <a:latin typeface="Arial" panose="020B0604020202020204" pitchFamily="34" charset="0"/>
                <a:cs typeface="Arial" panose="020B0604020202020204" pitchFamily="34" charset="0"/>
              </a:defRPr>
            </a:lvl2pPr>
            <a:lvl3pPr marL="1101725" indent="-219075">
              <a:defRPr>
                <a:solidFill>
                  <a:schemeClr val="tx1"/>
                </a:solidFill>
                <a:latin typeface="Arial" panose="020B0604020202020204" pitchFamily="34" charset="0"/>
                <a:cs typeface="Arial" panose="020B0604020202020204" pitchFamily="34" charset="0"/>
              </a:defRPr>
            </a:lvl3pPr>
            <a:lvl4pPr marL="1543050" indent="-219075">
              <a:defRPr>
                <a:solidFill>
                  <a:schemeClr val="tx1"/>
                </a:solidFill>
                <a:latin typeface="Arial" panose="020B0604020202020204" pitchFamily="34" charset="0"/>
                <a:cs typeface="Arial" panose="020B0604020202020204" pitchFamily="34" charset="0"/>
              </a:defRPr>
            </a:lvl4pPr>
            <a:lvl5pPr marL="1984375" indent="-219075">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egnaposto immagine diapositiva 1">
            <a:extLst>
              <a:ext uri="{FF2B5EF4-FFF2-40B4-BE49-F238E27FC236}">
                <a16:creationId xmlns:a16="http://schemas.microsoft.com/office/drawing/2014/main" id="{B7A64A56-488D-4AA5-9553-CCC3728E4A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Segnaposto note 2">
            <a:extLst>
              <a:ext uri="{FF2B5EF4-FFF2-40B4-BE49-F238E27FC236}">
                <a16:creationId xmlns:a16="http://schemas.microsoft.com/office/drawing/2014/main" id="{2DE68C2D-AD6B-4643-AFD6-E9EDC9A5A1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87044" name="Segnaposto numero diapositiva 3">
            <a:extLst>
              <a:ext uri="{FF2B5EF4-FFF2-40B4-BE49-F238E27FC236}">
                <a16:creationId xmlns:a16="http://schemas.microsoft.com/office/drawing/2014/main" id="{CA65570F-032D-4B76-8197-C1B8BE5011C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684213" indent="-261938">
              <a:spcBef>
                <a:spcPct val="30000"/>
              </a:spcBef>
              <a:defRPr sz="1200">
                <a:solidFill>
                  <a:schemeClr val="tx1"/>
                </a:solidFill>
                <a:latin typeface="Calibri" panose="020F0502020204030204" pitchFamily="34" charset="0"/>
              </a:defRPr>
            </a:lvl2pPr>
            <a:lvl3pPr marL="1052513" indent="-209550">
              <a:spcBef>
                <a:spcPct val="30000"/>
              </a:spcBef>
              <a:defRPr sz="1200">
                <a:solidFill>
                  <a:schemeClr val="tx1"/>
                </a:solidFill>
                <a:latin typeface="Calibri" panose="020F0502020204030204" pitchFamily="34" charset="0"/>
              </a:defRPr>
            </a:lvl3pPr>
            <a:lvl4pPr marL="1476375" indent="-209550">
              <a:spcBef>
                <a:spcPct val="30000"/>
              </a:spcBef>
              <a:defRPr sz="1200">
                <a:solidFill>
                  <a:schemeClr val="tx1"/>
                </a:solidFill>
                <a:latin typeface="Calibri" panose="020F0502020204030204" pitchFamily="34" charset="0"/>
              </a:defRPr>
            </a:lvl4pPr>
            <a:lvl5pPr marL="1897063" indent="-209550">
              <a:spcBef>
                <a:spcPct val="30000"/>
              </a:spcBef>
              <a:defRPr sz="1200">
                <a:solidFill>
                  <a:schemeClr val="tx1"/>
                </a:solidFill>
                <a:latin typeface="Calibri" panose="020F0502020204030204" pitchFamily="34" charset="0"/>
              </a:defRPr>
            </a:lvl5pPr>
            <a:lvl6pPr marL="2354263" indent="-209550" eaLnBrk="0" fontAlgn="base" hangingPunct="0">
              <a:spcBef>
                <a:spcPct val="30000"/>
              </a:spcBef>
              <a:spcAft>
                <a:spcPct val="0"/>
              </a:spcAft>
              <a:defRPr sz="1200">
                <a:solidFill>
                  <a:schemeClr val="tx1"/>
                </a:solidFill>
                <a:latin typeface="Calibri" panose="020F0502020204030204" pitchFamily="34" charset="0"/>
              </a:defRPr>
            </a:lvl6pPr>
            <a:lvl7pPr marL="2811463" indent="-209550" eaLnBrk="0" fontAlgn="base" hangingPunct="0">
              <a:spcBef>
                <a:spcPct val="30000"/>
              </a:spcBef>
              <a:spcAft>
                <a:spcPct val="0"/>
              </a:spcAft>
              <a:defRPr sz="1200">
                <a:solidFill>
                  <a:schemeClr val="tx1"/>
                </a:solidFill>
                <a:latin typeface="Calibri" panose="020F0502020204030204" pitchFamily="34" charset="0"/>
              </a:defRPr>
            </a:lvl7pPr>
            <a:lvl8pPr marL="3268663" indent="-209550" eaLnBrk="0" fontAlgn="base" hangingPunct="0">
              <a:spcBef>
                <a:spcPct val="30000"/>
              </a:spcBef>
              <a:spcAft>
                <a:spcPct val="0"/>
              </a:spcAft>
              <a:defRPr sz="1200">
                <a:solidFill>
                  <a:schemeClr val="tx1"/>
                </a:solidFill>
                <a:latin typeface="Calibri" panose="020F0502020204030204" pitchFamily="34" charset="0"/>
              </a:defRPr>
            </a:lvl8pPr>
            <a:lvl9pPr marL="3725863" indent="-2095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11543C-78F7-40D0-BE76-1755B521A72E}" type="slidenum">
              <a:rPr lang="it-IT" altLang="it-IT"/>
              <a:pPr>
                <a:spcBef>
                  <a:spcPct val="0"/>
                </a:spcBef>
              </a:pPr>
              <a:t>39</a:t>
            </a:fld>
            <a:endParaRPr lang="it-IT" altLang="it-IT"/>
          </a:p>
        </p:txBody>
      </p:sp>
      <p:sp>
        <p:nvSpPr>
          <p:cNvPr id="87045" name="Segnaposto piè di pagina 1">
            <a:extLst>
              <a:ext uri="{FF2B5EF4-FFF2-40B4-BE49-F238E27FC236}">
                <a16:creationId xmlns:a16="http://schemas.microsoft.com/office/drawing/2014/main" id="{4A1F3E6B-507C-4ECA-B23D-07C373F8D22E}"/>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15963" indent="-274638">
              <a:defRPr>
                <a:solidFill>
                  <a:schemeClr val="tx1"/>
                </a:solidFill>
                <a:latin typeface="Arial" panose="020B0604020202020204" pitchFamily="34" charset="0"/>
                <a:cs typeface="Arial" panose="020B0604020202020204" pitchFamily="34" charset="0"/>
              </a:defRPr>
            </a:lvl2pPr>
            <a:lvl3pPr marL="1101725" indent="-219075">
              <a:defRPr>
                <a:solidFill>
                  <a:schemeClr val="tx1"/>
                </a:solidFill>
                <a:latin typeface="Arial" panose="020B0604020202020204" pitchFamily="34" charset="0"/>
                <a:cs typeface="Arial" panose="020B0604020202020204" pitchFamily="34" charset="0"/>
              </a:defRPr>
            </a:lvl3pPr>
            <a:lvl4pPr marL="1543050" indent="-219075">
              <a:defRPr>
                <a:solidFill>
                  <a:schemeClr val="tx1"/>
                </a:solidFill>
                <a:latin typeface="Arial" panose="020B0604020202020204" pitchFamily="34" charset="0"/>
                <a:cs typeface="Arial" panose="020B0604020202020204" pitchFamily="34" charset="0"/>
              </a:defRPr>
            </a:lvl4pPr>
            <a:lvl5pPr marL="1984375" indent="-219075">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egnaposto immagine diapositiva 1">
            <a:extLst>
              <a:ext uri="{FF2B5EF4-FFF2-40B4-BE49-F238E27FC236}">
                <a16:creationId xmlns:a16="http://schemas.microsoft.com/office/drawing/2014/main" id="{B0B761E5-6B88-4949-8E6E-E149B253A8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Segnaposto note 2">
            <a:extLst>
              <a:ext uri="{FF2B5EF4-FFF2-40B4-BE49-F238E27FC236}">
                <a16:creationId xmlns:a16="http://schemas.microsoft.com/office/drawing/2014/main" id="{C38CC235-A5EF-4F13-87A1-B8C17892A0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88068" name="Segnaposto numero diapositiva 3">
            <a:extLst>
              <a:ext uri="{FF2B5EF4-FFF2-40B4-BE49-F238E27FC236}">
                <a16:creationId xmlns:a16="http://schemas.microsoft.com/office/drawing/2014/main" id="{90097497-2103-468E-950F-58143201F42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684213" indent="-261938">
              <a:spcBef>
                <a:spcPct val="30000"/>
              </a:spcBef>
              <a:defRPr sz="1200">
                <a:solidFill>
                  <a:schemeClr val="tx1"/>
                </a:solidFill>
                <a:latin typeface="Calibri" panose="020F0502020204030204" pitchFamily="34" charset="0"/>
              </a:defRPr>
            </a:lvl2pPr>
            <a:lvl3pPr marL="1052513" indent="-209550">
              <a:spcBef>
                <a:spcPct val="30000"/>
              </a:spcBef>
              <a:defRPr sz="1200">
                <a:solidFill>
                  <a:schemeClr val="tx1"/>
                </a:solidFill>
                <a:latin typeface="Calibri" panose="020F0502020204030204" pitchFamily="34" charset="0"/>
              </a:defRPr>
            </a:lvl3pPr>
            <a:lvl4pPr marL="1476375" indent="-209550">
              <a:spcBef>
                <a:spcPct val="30000"/>
              </a:spcBef>
              <a:defRPr sz="1200">
                <a:solidFill>
                  <a:schemeClr val="tx1"/>
                </a:solidFill>
                <a:latin typeface="Calibri" panose="020F0502020204030204" pitchFamily="34" charset="0"/>
              </a:defRPr>
            </a:lvl4pPr>
            <a:lvl5pPr marL="1897063" indent="-209550">
              <a:spcBef>
                <a:spcPct val="30000"/>
              </a:spcBef>
              <a:defRPr sz="1200">
                <a:solidFill>
                  <a:schemeClr val="tx1"/>
                </a:solidFill>
                <a:latin typeface="Calibri" panose="020F0502020204030204" pitchFamily="34" charset="0"/>
              </a:defRPr>
            </a:lvl5pPr>
            <a:lvl6pPr marL="2354263" indent="-209550" eaLnBrk="0" fontAlgn="base" hangingPunct="0">
              <a:spcBef>
                <a:spcPct val="30000"/>
              </a:spcBef>
              <a:spcAft>
                <a:spcPct val="0"/>
              </a:spcAft>
              <a:defRPr sz="1200">
                <a:solidFill>
                  <a:schemeClr val="tx1"/>
                </a:solidFill>
                <a:latin typeface="Calibri" panose="020F0502020204030204" pitchFamily="34" charset="0"/>
              </a:defRPr>
            </a:lvl6pPr>
            <a:lvl7pPr marL="2811463" indent="-209550" eaLnBrk="0" fontAlgn="base" hangingPunct="0">
              <a:spcBef>
                <a:spcPct val="30000"/>
              </a:spcBef>
              <a:spcAft>
                <a:spcPct val="0"/>
              </a:spcAft>
              <a:defRPr sz="1200">
                <a:solidFill>
                  <a:schemeClr val="tx1"/>
                </a:solidFill>
                <a:latin typeface="Calibri" panose="020F0502020204030204" pitchFamily="34" charset="0"/>
              </a:defRPr>
            </a:lvl7pPr>
            <a:lvl8pPr marL="3268663" indent="-209550" eaLnBrk="0" fontAlgn="base" hangingPunct="0">
              <a:spcBef>
                <a:spcPct val="30000"/>
              </a:spcBef>
              <a:spcAft>
                <a:spcPct val="0"/>
              </a:spcAft>
              <a:defRPr sz="1200">
                <a:solidFill>
                  <a:schemeClr val="tx1"/>
                </a:solidFill>
                <a:latin typeface="Calibri" panose="020F0502020204030204" pitchFamily="34" charset="0"/>
              </a:defRPr>
            </a:lvl8pPr>
            <a:lvl9pPr marL="3725863" indent="-2095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9469A4E-7FFA-45C4-B6A0-9E994D0E18A8}" type="slidenum">
              <a:rPr lang="it-IT" altLang="it-IT"/>
              <a:pPr>
                <a:spcBef>
                  <a:spcPct val="0"/>
                </a:spcBef>
              </a:pPr>
              <a:t>40</a:t>
            </a:fld>
            <a:endParaRPr lang="it-IT" altLang="it-IT"/>
          </a:p>
        </p:txBody>
      </p:sp>
      <p:sp>
        <p:nvSpPr>
          <p:cNvPr id="88069" name="Segnaposto piè di pagina 1">
            <a:extLst>
              <a:ext uri="{FF2B5EF4-FFF2-40B4-BE49-F238E27FC236}">
                <a16:creationId xmlns:a16="http://schemas.microsoft.com/office/drawing/2014/main" id="{8F7C4ECF-B6EE-407A-9A43-25F7BFE0F4EB}"/>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15963" indent="-274638">
              <a:defRPr>
                <a:solidFill>
                  <a:schemeClr val="tx1"/>
                </a:solidFill>
                <a:latin typeface="Arial" panose="020B0604020202020204" pitchFamily="34" charset="0"/>
                <a:cs typeface="Arial" panose="020B0604020202020204" pitchFamily="34" charset="0"/>
              </a:defRPr>
            </a:lvl2pPr>
            <a:lvl3pPr marL="1101725" indent="-219075">
              <a:defRPr>
                <a:solidFill>
                  <a:schemeClr val="tx1"/>
                </a:solidFill>
                <a:latin typeface="Arial" panose="020B0604020202020204" pitchFamily="34" charset="0"/>
                <a:cs typeface="Arial" panose="020B0604020202020204" pitchFamily="34" charset="0"/>
              </a:defRPr>
            </a:lvl3pPr>
            <a:lvl4pPr marL="1543050" indent="-219075">
              <a:defRPr>
                <a:solidFill>
                  <a:schemeClr val="tx1"/>
                </a:solidFill>
                <a:latin typeface="Arial" panose="020B0604020202020204" pitchFamily="34" charset="0"/>
                <a:cs typeface="Arial" panose="020B0604020202020204" pitchFamily="34" charset="0"/>
              </a:defRPr>
            </a:lvl4pPr>
            <a:lvl5pPr marL="1984375" indent="-219075">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a:extLst>
              <a:ext uri="{FF2B5EF4-FFF2-40B4-BE49-F238E27FC236}">
                <a16:creationId xmlns:a16="http://schemas.microsoft.com/office/drawing/2014/main" id="{388AB78D-3595-4427-9774-E120D8363B6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Segnaposto note 2">
            <a:extLst>
              <a:ext uri="{FF2B5EF4-FFF2-40B4-BE49-F238E27FC236}">
                <a16:creationId xmlns:a16="http://schemas.microsoft.com/office/drawing/2014/main" id="{90E1D185-0258-47D9-9504-56C592A0ED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0660" name="Segnaposto numero diapositiva 3">
            <a:extLst>
              <a:ext uri="{FF2B5EF4-FFF2-40B4-BE49-F238E27FC236}">
                <a16:creationId xmlns:a16="http://schemas.microsoft.com/office/drawing/2014/main" id="{930AA38B-0CB8-44D4-81A3-B76A36F766A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15963" indent="-274638">
              <a:defRPr>
                <a:solidFill>
                  <a:schemeClr val="tx1"/>
                </a:solidFill>
                <a:latin typeface="Arial" panose="020B0604020202020204" pitchFamily="34" charset="0"/>
                <a:cs typeface="Arial" panose="020B0604020202020204" pitchFamily="34" charset="0"/>
              </a:defRPr>
            </a:lvl2pPr>
            <a:lvl3pPr marL="1101725" indent="-219075">
              <a:defRPr>
                <a:solidFill>
                  <a:schemeClr val="tx1"/>
                </a:solidFill>
                <a:latin typeface="Arial" panose="020B0604020202020204" pitchFamily="34" charset="0"/>
                <a:cs typeface="Arial" panose="020B0604020202020204" pitchFamily="34" charset="0"/>
              </a:defRPr>
            </a:lvl3pPr>
            <a:lvl4pPr marL="1543050" indent="-219075">
              <a:defRPr>
                <a:solidFill>
                  <a:schemeClr val="tx1"/>
                </a:solidFill>
                <a:latin typeface="Arial" panose="020B0604020202020204" pitchFamily="34" charset="0"/>
                <a:cs typeface="Arial" panose="020B0604020202020204" pitchFamily="34" charset="0"/>
              </a:defRPr>
            </a:lvl4pPr>
            <a:lvl5pPr marL="1984375" indent="-219075">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BF57B71-03D3-4BE7-8595-B0331A013911}" type="slidenum">
              <a:rPr lang="it-IT" altLang="it-IT">
                <a:solidFill>
                  <a:srgbClr val="000000"/>
                </a:solidFill>
                <a:latin typeface="Calibri" panose="020F0502020204030204" pitchFamily="34" charset="0"/>
              </a:rPr>
              <a:pPr/>
              <a:t>3</a:t>
            </a:fld>
            <a:endParaRPr lang="it-IT" altLang="it-IT">
              <a:solidFill>
                <a:srgbClr val="000000"/>
              </a:solidFill>
              <a:latin typeface="Calibri" panose="020F0502020204030204" pitchFamily="34" charset="0"/>
            </a:endParaRPr>
          </a:p>
        </p:txBody>
      </p:sp>
      <p:sp>
        <p:nvSpPr>
          <p:cNvPr id="70661" name="Segnaposto piè di pagina 1">
            <a:extLst>
              <a:ext uri="{FF2B5EF4-FFF2-40B4-BE49-F238E27FC236}">
                <a16:creationId xmlns:a16="http://schemas.microsoft.com/office/drawing/2014/main" id="{4FB166FA-159C-479A-A574-5C63657D2E0F}"/>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15963" indent="-274638">
              <a:defRPr>
                <a:solidFill>
                  <a:schemeClr val="tx1"/>
                </a:solidFill>
                <a:latin typeface="Arial" panose="020B0604020202020204" pitchFamily="34" charset="0"/>
                <a:cs typeface="Arial" panose="020B0604020202020204" pitchFamily="34" charset="0"/>
              </a:defRPr>
            </a:lvl2pPr>
            <a:lvl3pPr marL="1101725" indent="-219075">
              <a:defRPr>
                <a:solidFill>
                  <a:schemeClr val="tx1"/>
                </a:solidFill>
                <a:latin typeface="Arial" panose="020B0604020202020204" pitchFamily="34" charset="0"/>
                <a:cs typeface="Arial" panose="020B0604020202020204" pitchFamily="34" charset="0"/>
              </a:defRPr>
            </a:lvl3pPr>
            <a:lvl4pPr marL="1543050" indent="-219075">
              <a:defRPr>
                <a:solidFill>
                  <a:schemeClr val="tx1"/>
                </a:solidFill>
                <a:latin typeface="Arial" panose="020B0604020202020204" pitchFamily="34" charset="0"/>
                <a:cs typeface="Arial" panose="020B0604020202020204" pitchFamily="34" charset="0"/>
              </a:defRPr>
            </a:lvl4pPr>
            <a:lvl5pPr marL="1984375" indent="-219075">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a:t>Responsabilità sociale delle imprese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egnaposto immagine diapositiva 1">
            <a:extLst>
              <a:ext uri="{FF2B5EF4-FFF2-40B4-BE49-F238E27FC236}">
                <a16:creationId xmlns:a16="http://schemas.microsoft.com/office/drawing/2014/main" id="{CE1BFCD1-F65E-41E1-8064-47E052AC7F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Segnaposto note 2">
            <a:extLst>
              <a:ext uri="{FF2B5EF4-FFF2-40B4-BE49-F238E27FC236}">
                <a16:creationId xmlns:a16="http://schemas.microsoft.com/office/drawing/2014/main" id="{1619DAF8-54E1-4EA4-B958-C134AC1E81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89092" name="Segnaposto numero diapositiva 3">
            <a:extLst>
              <a:ext uri="{FF2B5EF4-FFF2-40B4-BE49-F238E27FC236}">
                <a16:creationId xmlns:a16="http://schemas.microsoft.com/office/drawing/2014/main" id="{65EACEA9-D34A-40E4-876A-71C324B74B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684213" indent="-261938">
              <a:spcBef>
                <a:spcPct val="30000"/>
              </a:spcBef>
              <a:defRPr sz="1200">
                <a:solidFill>
                  <a:schemeClr val="tx1"/>
                </a:solidFill>
                <a:latin typeface="Calibri" panose="020F0502020204030204" pitchFamily="34" charset="0"/>
              </a:defRPr>
            </a:lvl2pPr>
            <a:lvl3pPr marL="1052513" indent="-209550">
              <a:spcBef>
                <a:spcPct val="30000"/>
              </a:spcBef>
              <a:defRPr sz="1200">
                <a:solidFill>
                  <a:schemeClr val="tx1"/>
                </a:solidFill>
                <a:latin typeface="Calibri" panose="020F0502020204030204" pitchFamily="34" charset="0"/>
              </a:defRPr>
            </a:lvl3pPr>
            <a:lvl4pPr marL="1476375" indent="-209550">
              <a:spcBef>
                <a:spcPct val="30000"/>
              </a:spcBef>
              <a:defRPr sz="1200">
                <a:solidFill>
                  <a:schemeClr val="tx1"/>
                </a:solidFill>
                <a:latin typeface="Calibri" panose="020F0502020204030204" pitchFamily="34" charset="0"/>
              </a:defRPr>
            </a:lvl4pPr>
            <a:lvl5pPr marL="1897063" indent="-209550">
              <a:spcBef>
                <a:spcPct val="30000"/>
              </a:spcBef>
              <a:defRPr sz="1200">
                <a:solidFill>
                  <a:schemeClr val="tx1"/>
                </a:solidFill>
                <a:latin typeface="Calibri" panose="020F0502020204030204" pitchFamily="34" charset="0"/>
              </a:defRPr>
            </a:lvl5pPr>
            <a:lvl6pPr marL="2354263" indent="-209550" eaLnBrk="0" fontAlgn="base" hangingPunct="0">
              <a:spcBef>
                <a:spcPct val="30000"/>
              </a:spcBef>
              <a:spcAft>
                <a:spcPct val="0"/>
              </a:spcAft>
              <a:defRPr sz="1200">
                <a:solidFill>
                  <a:schemeClr val="tx1"/>
                </a:solidFill>
                <a:latin typeface="Calibri" panose="020F0502020204030204" pitchFamily="34" charset="0"/>
              </a:defRPr>
            </a:lvl6pPr>
            <a:lvl7pPr marL="2811463" indent="-209550" eaLnBrk="0" fontAlgn="base" hangingPunct="0">
              <a:spcBef>
                <a:spcPct val="30000"/>
              </a:spcBef>
              <a:spcAft>
                <a:spcPct val="0"/>
              </a:spcAft>
              <a:defRPr sz="1200">
                <a:solidFill>
                  <a:schemeClr val="tx1"/>
                </a:solidFill>
                <a:latin typeface="Calibri" panose="020F0502020204030204" pitchFamily="34" charset="0"/>
              </a:defRPr>
            </a:lvl7pPr>
            <a:lvl8pPr marL="3268663" indent="-209550" eaLnBrk="0" fontAlgn="base" hangingPunct="0">
              <a:spcBef>
                <a:spcPct val="30000"/>
              </a:spcBef>
              <a:spcAft>
                <a:spcPct val="0"/>
              </a:spcAft>
              <a:defRPr sz="1200">
                <a:solidFill>
                  <a:schemeClr val="tx1"/>
                </a:solidFill>
                <a:latin typeface="Calibri" panose="020F0502020204030204" pitchFamily="34" charset="0"/>
              </a:defRPr>
            </a:lvl8pPr>
            <a:lvl9pPr marL="3725863" indent="-2095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40F28A-E45D-4BFD-931A-AB42865937DD}" type="slidenum">
              <a:rPr lang="it-IT" altLang="it-IT"/>
              <a:pPr>
                <a:spcBef>
                  <a:spcPct val="0"/>
                </a:spcBef>
              </a:pPr>
              <a:t>43</a:t>
            </a:fld>
            <a:endParaRPr lang="it-IT" altLang="it-IT"/>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egnaposto immagine diapositiva 1">
            <a:extLst>
              <a:ext uri="{FF2B5EF4-FFF2-40B4-BE49-F238E27FC236}">
                <a16:creationId xmlns:a16="http://schemas.microsoft.com/office/drawing/2014/main" id="{0818769B-86E5-40EF-87EC-4927B2FA12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Segnaposto note 2">
            <a:extLst>
              <a:ext uri="{FF2B5EF4-FFF2-40B4-BE49-F238E27FC236}">
                <a16:creationId xmlns:a16="http://schemas.microsoft.com/office/drawing/2014/main" id="{CE7DBF4A-D61E-469A-B355-9398D3E6168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90116" name="Segnaposto numero diapositiva 3">
            <a:extLst>
              <a:ext uri="{FF2B5EF4-FFF2-40B4-BE49-F238E27FC236}">
                <a16:creationId xmlns:a16="http://schemas.microsoft.com/office/drawing/2014/main" id="{F3E242C1-A0E3-47C8-A391-0C657F36B13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684213" indent="-261938">
              <a:spcBef>
                <a:spcPct val="30000"/>
              </a:spcBef>
              <a:defRPr sz="1200">
                <a:solidFill>
                  <a:schemeClr val="tx1"/>
                </a:solidFill>
                <a:latin typeface="Calibri" panose="020F0502020204030204" pitchFamily="34" charset="0"/>
              </a:defRPr>
            </a:lvl2pPr>
            <a:lvl3pPr marL="1052513" indent="-209550">
              <a:spcBef>
                <a:spcPct val="30000"/>
              </a:spcBef>
              <a:defRPr sz="1200">
                <a:solidFill>
                  <a:schemeClr val="tx1"/>
                </a:solidFill>
                <a:latin typeface="Calibri" panose="020F0502020204030204" pitchFamily="34" charset="0"/>
              </a:defRPr>
            </a:lvl3pPr>
            <a:lvl4pPr marL="1476375" indent="-209550">
              <a:spcBef>
                <a:spcPct val="30000"/>
              </a:spcBef>
              <a:defRPr sz="1200">
                <a:solidFill>
                  <a:schemeClr val="tx1"/>
                </a:solidFill>
                <a:latin typeface="Calibri" panose="020F0502020204030204" pitchFamily="34" charset="0"/>
              </a:defRPr>
            </a:lvl4pPr>
            <a:lvl5pPr marL="1897063" indent="-209550">
              <a:spcBef>
                <a:spcPct val="30000"/>
              </a:spcBef>
              <a:defRPr sz="1200">
                <a:solidFill>
                  <a:schemeClr val="tx1"/>
                </a:solidFill>
                <a:latin typeface="Calibri" panose="020F0502020204030204" pitchFamily="34" charset="0"/>
              </a:defRPr>
            </a:lvl5pPr>
            <a:lvl6pPr marL="2354263" indent="-209550" eaLnBrk="0" fontAlgn="base" hangingPunct="0">
              <a:spcBef>
                <a:spcPct val="30000"/>
              </a:spcBef>
              <a:spcAft>
                <a:spcPct val="0"/>
              </a:spcAft>
              <a:defRPr sz="1200">
                <a:solidFill>
                  <a:schemeClr val="tx1"/>
                </a:solidFill>
                <a:latin typeface="Calibri" panose="020F0502020204030204" pitchFamily="34" charset="0"/>
              </a:defRPr>
            </a:lvl6pPr>
            <a:lvl7pPr marL="2811463" indent="-209550" eaLnBrk="0" fontAlgn="base" hangingPunct="0">
              <a:spcBef>
                <a:spcPct val="30000"/>
              </a:spcBef>
              <a:spcAft>
                <a:spcPct val="0"/>
              </a:spcAft>
              <a:defRPr sz="1200">
                <a:solidFill>
                  <a:schemeClr val="tx1"/>
                </a:solidFill>
                <a:latin typeface="Calibri" panose="020F0502020204030204" pitchFamily="34" charset="0"/>
              </a:defRPr>
            </a:lvl7pPr>
            <a:lvl8pPr marL="3268663" indent="-209550" eaLnBrk="0" fontAlgn="base" hangingPunct="0">
              <a:spcBef>
                <a:spcPct val="30000"/>
              </a:spcBef>
              <a:spcAft>
                <a:spcPct val="0"/>
              </a:spcAft>
              <a:defRPr sz="1200">
                <a:solidFill>
                  <a:schemeClr val="tx1"/>
                </a:solidFill>
                <a:latin typeface="Calibri" panose="020F0502020204030204" pitchFamily="34" charset="0"/>
              </a:defRPr>
            </a:lvl8pPr>
            <a:lvl9pPr marL="3725863" indent="-2095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7DE6205-8C25-4746-8899-3ED74BAE4655}" type="slidenum">
              <a:rPr lang="it-IT" altLang="it-IT"/>
              <a:pPr>
                <a:spcBef>
                  <a:spcPct val="0"/>
                </a:spcBef>
              </a:pPr>
              <a:t>44</a:t>
            </a:fld>
            <a:endParaRPr lang="it-IT" altLang="it-IT"/>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egnaposto immagine diapositiva 1">
            <a:extLst>
              <a:ext uri="{FF2B5EF4-FFF2-40B4-BE49-F238E27FC236}">
                <a16:creationId xmlns:a16="http://schemas.microsoft.com/office/drawing/2014/main" id="{83C6B600-56EF-40ED-80FA-A91A97BB23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Segnaposto note 2">
            <a:extLst>
              <a:ext uri="{FF2B5EF4-FFF2-40B4-BE49-F238E27FC236}">
                <a16:creationId xmlns:a16="http://schemas.microsoft.com/office/drawing/2014/main" id="{5C049060-E3E2-49A6-9FCB-4C6EB60CFC0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91140" name="Segnaposto numero diapositiva 3">
            <a:extLst>
              <a:ext uri="{FF2B5EF4-FFF2-40B4-BE49-F238E27FC236}">
                <a16:creationId xmlns:a16="http://schemas.microsoft.com/office/drawing/2014/main" id="{029E3E9D-BB55-4EE2-9978-434B7C5761E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684213" indent="-261938">
              <a:spcBef>
                <a:spcPct val="30000"/>
              </a:spcBef>
              <a:defRPr sz="1200">
                <a:solidFill>
                  <a:schemeClr val="tx1"/>
                </a:solidFill>
                <a:latin typeface="Calibri" panose="020F0502020204030204" pitchFamily="34" charset="0"/>
              </a:defRPr>
            </a:lvl2pPr>
            <a:lvl3pPr marL="1052513" indent="-209550">
              <a:spcBef>
                <a:spcPct val="30000"/>
              </a:spcBef>
              <a:defRPr sz="1200">
                <a:solidFill>
                  <a:schemeClr val="tx1"/>
                </a:solidFill>
                <a:latin typeface="Calibri" panose="020F0502020204030204" pitchFamily="34" charset="0"/>
              </a:defRPr>
            </a:lvl3pPr>
            <a:lvl4pPr marL="1476375" indent="-209550">
              <a:spcBef>
                <a:spcPct val="30000"/>
              </a:spcBef>
              <a:defRPr sz="1200">
                <a:solidFill>
                  <a:schemeClr val="tx1"/>
                </a:solidFill>
                <a:latin typeface="Calibri" panose="020F0502020204030204" pitchFamily="34" charset="0"/>
              </a:defRPr>
            </a:lvl4pPr>
            <a:lvl5pPr marL="1897063" indent="-209550">
              <a:spcBef>
                <a:spcPct val="30000"/>
              </a:spcBef>
              <a:defRPr sz="1200">
                <a:solidFill>
                  <a:schemeClr val="tx1"/>
                </a:solidFill>
                <a:latin typeface="Calibri" panose="020F0502020204030204" pitchFamily="34" charset="0"/>
              </a:defRPr>
            </a:lvl5pPr>
            <a:lvl6pPr marL="2354263" indent="-209550" eaLnBrk="0" fontAlgn="base" hangingPunct="0">
              <a:spcBef>
                <a:spcPct val="30000"/>
              </a:spcBef>
              <a:spcAft>
                <a:spcPct val="0"/>
              </a:spcAft>
              <a:defRPr sz="1200">
                <a:solidFill>
                  <a:schemeClr val="tx1"/>
                </a:solidFill>
                <a:latin typeface="Calibri" panose="020F0502020204030204" pitchFamily="34" charset="0"/>
              </a:defRPr>
            </a:lvl6pPr>
            <a:lvl7pPr marL="2811463" indent="-209550" eaLnBrk="0" fontAlgn="base" hangingPunct="0">
              <a:spcBef>
                <a:spcPct val="30000"/>
              </a:spcBef>
              <a:spcAft>
                <a:spcPct val="0"/>
              </a:spcAft>
              <a:defRPr sz="1200">
                <a:solidFill>
                  <a:schemeClr val="tx1"/>
                </a:solidFill>
                <a:latin typeface="Calibri" panose="020F0502020204030204" pitchFamily="34" charset="0"/>
              </a:defRPr>
            </a:lvl7pPr>
            <a:lvl8pPr marL="3268663" indent="-209550" eaLnBrk="0" fontAlgn="base" hangingPunct="0">
              <a:spcBef>
                <a:spcPct val="30000"/>
              </a:spcBef>
              <a:spcAft>
                <a:spcPct val="0"/>
              </a:spcAft>
              <a:defRPr sz="1200">
                <a:solidFill>
                  <a:schemeClr val="tx1"/>
                </a:solidFill>
                <a:latin typeface="Calibri" panose="020F0502020204030204" pitchFamily="34" charset="0"/>
              </a:defRPr>
            </a:lvl8pPr>
            <a:lvl9pPr marL="3725863" indent="-2095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A899CF-7FC8-45EE-B0A6-F02A2485DFF7}" type="slidenum">
              <a:rPr lang="it-IT" altLang="it-IT"/>
              <a:pPr>
                <a:spcBef>
                  <a:spcPct val="0"/>
                </a:spcBef>
              </a:pPr>
              <a:t>45</a:t>
            </a:fld>
            <a:endParaRPr lang="it-IT" altLang="it-IT"/>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egnaposto immagine diapositiva 1">
            <a:extLst>
              <a:ext uri="{FF2B5EF4-FFF2-40B4-BE49-F238E27FC236}">
                <a16:creationId xmlns:a16="http://schemas.microsoft.com/office/drawing/2014/main" id="{57D5C9F8-33A5-498A-B4F0-8B720EA6A4A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Segnaposto note 2">
            <a:extLst>
              <a:ext uri="{FF2B5EF4-FFF2-40B4-BE49-F238E27FC236}">
                <a16:creationId xmlns:a16="http://schemas.microsoft.com/office/drawing/2014/main" id="{D8D15163-F56A-4D49-956E-A21AE1CF3F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92164" name="Segnaposto numero diapositiva 3">
            <a:extLst>
              <a:ext uri="{FF2B5EF4-FFF2-40B4-BE49-F238E27FC236}">
                <a16:creationId xmlns:a16="http://schemas.microsoft.com/office/drawing/2014/main" id="{BE290426-1756-44DB-8A2D-5CDD064632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684213" indent="-261938">
              <a:spcBef>
                <a:spcPct val="30000"/>
              </a:spcBef>
              <a:defRPr sz="1200">
                <a:solidFill>
                  <a:schemeClr val="tx1"/>
                </a:solidFill>
                <a:latin typeface="Calibri" panose="020F0502020204030204" pitchFamily="34" charset="0"/>
              </a:defRPr>
            </a:lvl2pPr>
            <a:lvl3pPr marL="1052513" indent="-209550">
              <a:spcBef>
                <a:spcPct val="30000"/>
              </a:spcBef>
              <a:defRPr sz="1200">
                <a:solidFill>
                  <a:schemeClr val="tx1"/>
                </a:solidFill>
                <a:latin typeface="Calibri" panose="020F0502020204030204" pitchFamily="34" charset="0"/>
              </a:defRPr>
            </a:lvl3pPr>
            <a:lvl4pPr marL="1476375" indent="-209550">
              <a:spcBef>
                <a:spcPct val="30000"/>
              </a:spcBef>
              <a:defRPr sz="1200">
                <a:solidFill>
                  <a:schemeClr val="tx1"/>
                </a:solidFill>
                <a:latin typeface="Calibri" panose="020F0502020204030204" pitchFamily="34" charset="0"/>
              </a:defRPr>
            </a:lvl4pPr>
            <a:lvl5pPr marL="1897063" indent="-209550">
              <a:spcBef>
                <a:spcPct val="30000"/>
              </a:spcBef>
              <a:defRPr sz="1200">
                <a:solidFill>
                  <a:schemeClr val="tx1"/>
                </a:solidFill>
                <a:latin typeface="Calibri" panose="020F0502020204030204" pitchFamily="34" charset="0"/>
              </a:defRPr>
            </a:lvl5pPr>
            <a:lvl6pPr marL="2354263" indent="-209550" eaLnBrk="0" fontAlgn="base" hangingPunct="0">
              <a:spcBef>
                <a:spcPct val="30000"/>
              </a:spcBef>
              <a:spcAft>
                <a:spcPct val="0"/>
              </a:spcAft>
              <a:defRPr sz="1200">
                <a:solidFill>
                  <a:schemeClr val="tx1"/>
                </a:solidFill>
                <a:latin typeface="Calibri" panose="020F0502020204030204" pitchFamily="34" charset="0"/>
              </a:defRPr>
            </a:lvl6pPr>
            <a:lvl7pPr marL="2811463" indent="-209550" eaLnBrk="0" fontAlgn="base" hangingPunct="0">
              <a:spcBef>
                <a:spcPct val="30000"/>
              </a:spcBef>
              <a:spcAft>
                <a:spcPct val="0"/>
              </a:spcAft>
              <a:defRPr sz="1200">
                <a:solidFill>
                  <a:schemeClr val="tx1"/>
                </a:solidFill>
                <a:latin typeface="Calibri" panose="020F0502020204030204" pitchFamily="34" charset="0"/>
              </a:defRPr>
            </a:lvl7pPr>
            <a:lvl8pPr marL="3268663" indent="-209550" eaLnBrk="0" fontAlgn="base" hangingPunct="0">
              <a:spcBef>
                <a:spcPct val="30000"/>
              </a:spcBef>
              <a:spcAft>
                <a:spcPct val="0"/>
              </a:spcAft>
              <a:defRPr sz="1200">
                <a:solidFill>
                  <a:schemeClr val="tx1"/>
                </a:solidFill>
                <a:latin typeface="Calibri" panose="020F0502020204030204" pitchFamily="34" charset="0"/>
              </a:defRPr>
            </a:lvl8pPr>
            <a:lvl9pPr marL="3725863" indent="-2095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E02A261-99F2-40CF-8EE0-E94073A231AD}" type="slidenum">
              <a:rPr lang="it-IT" altLang="it-IT"/>
              <a:pPr>
                <a:spcBef>
                  <a:spcPct val="0"/>
                </a:spcBef>
              </a:pPr>
              <a:t>46</a:t>
            </a:fld>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egnaposto immagine diapositiva 1">
            <a:extLst>
              <a:ext uri="{FF2B5EF4-FFF2-40B4-BE49-F238E27FC236}">
                <a16:creationId xmlns:a16="http://schemas.microsoft.com/office/drawing/2014/main" id="{6989A217-D50B-4F3D-BB08-63436B6EED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Segnaposto note 2">
            <a:extLst>
              <a:ext uri="{FF2B5EF4-FFF2-40B4-BE49-F238E27FC236}">
                <a16:creationId xmlns:a16="http://schemas.microsoft.com/office/drawing/2014/main" id="{4F2D2B44-C186-415D-9D58-80B868537A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93188" name="Segnaposto numero diapositiva 3">
            <a:extLst>
              <a:ext uri="{FF2B5EF4-FFF2-40B4-BE49-F238E27FC236}">
                <a16:creationId xmlns:a16="http://schemas.microsoft.com/office/drawing/2014/main" id="{68CCF85C-D086-42C7-9E26-A3515D231A5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684213" indent="-261938">
              <a:spcBef>
                <a:spcPct val="30000"/>
              </a:spcBef>
              <a:defRPr sz="1200">
                <a:solidFill>
                  <a:schemeClr val="tx1"/>
                </a:solidFill>
                <a:latin typeface="Calibri" panose="020F0502020204030204" pitchFamily="34" charset="0"/>
              </a:defRPr>
            </a:lvl2pPr>
            <a:lvl3pPr marL="1052513" indent="-209550">
              <a:spcBef>
                <a:spcPct val="30000"/>
              </a:spcBef>
              <a:defRPr sz="1200">
                <a:solidFill>
                  <a:schemeClr val="tx1"/>
                </a:solidFill>
                <a:latin typeface="Calibri" panose="020F0502020204030204" pitchFamily="34" charset="0"/>
              </a:defRPr>
            </a:lvl3pPr>
            <a:lvl4pPr marL="1476375" indent="-209550">
              <a:spcBef>
                <a:spcPct val="30000"/>
              </a:spcBef>
              <a:defRPr sz="1200">
                <a:solidFill>
                  <a:schemeClr val="tx1"/>
                </a:solidFill>
                <a:latin typeface="Calibri" panose="020F0502020204030204" pitchFamily="34" charset="0"/>
              </a:defRPr>
            </a:lvl4pPr>
            <a:lvl5pPr marL="1897063" indent="-209550">
              <a:spcBef>
                <a:spcPct val="30000"/>
              </a:spcBef>
              <a:defRPr sz="1200">
                <a:solidFill>
                  <a:schemeClr val="tx1"/>
                </a:solidFill>
                <a:latin typeface="Calibri" panose="020F0502020204030204" pitchFamily="34" charset="0"/>
              </a:defRPr>
            </a:lvl5pPr>
            <a:lvl6pPr marL="2354263" indent="-209550" eaLnBrk="0" fontAlgn="base" hangingPunct="0">
              <a:spcBef>
                <a:spcPct val="30000"/>
              </a:spcBef>
              <a:spcAft>
                <a:spcPct val="0"/>
              </a:spcAft>
              <a:defRPr sz="1200">
                <a:solidFill>
                  <a:schemeClr val="tx1"/>
                </a:solidFill>
                <a:latin typeface="Calibri" panose="020F0502020204030204" pitchFamily="34" charset="0"/>
              </a:defRPr>
            </a:lvl6pPr>
            <a:lvl7pPr marL="2811463" indent="-209550" eaLnBrk="0" fontAlgn="base" hangingPunct="0">
              <a:spcBef>
                <a:spcPct val="30000"/>
              </a:spcBef>
              <a:spcAft>
                <a:spcPct val="0"/>
              </a:spcAft>
              <a:defRPr sz="1200">
                <a:solidFill>
                  <a:schemeClr val="tx1"/>
                </a:solidFill>
                <a:latin typeface="Calibri" panose="020F0502020204030204" pitchFamily="34" charset="0"/>
              </a:defRPr>
            </a:lvl7pPr>
            <a:lvl8pPr marL="3268663" indent="-209550" eaLnBrk="0" fontAlgn="base" hangingPunct="0">
              <a:spcBef>
                <a:spcPct val="30000"/>
              </a:spcBef>
              <a:spcAft>
                <a:spcPct val="0"/>
              </a:spcAft>
              <a:defRPr sz="1200">
                <a:solidFill>
                  <a:schemeClr val="tx1"/>
                </a:solidFill>
                <a:latin typeface="Calibri" panose="020F0502020204030204" pitchFamily="34" charset="0"/>
              </a:defRPr>
            </a:lvl8pPr>
            <a:lvl9pPr marL="3725863" indent="-2095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D24E2B7-32CA-461C-AB9C-DB729E254D9E}" type="slidenum">
              <a:rPr lang="it-IT" altLang="it-IT"/>
              <a:pPr>
                <a:spcBef>
                  <a:spcPct val="0"/>
                </a:spcBef>
              </a:pPr>
              <a:t>47</a:t>
            </a:fld>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egnaposto immagine diapositiva 1">
            <a:extLst>
              <a:ext uri="{FF2B5EF4-FFF2-40B4-BE49-F238E27FC236}">
                <a16:creationId xmlns:a16="http://schemas.microsoft.com/office/drawing/2014/main" id="{E1EB0DAE-6013-44E4-9FF7-6189213BDB7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Segnaposto note 2">
            <a:extLst>
              <a:ext uri="{FF2B5EF4-FFF2-40B4-BE49-F238E27FC236}">
                <a16:creationId xmlns:a16="http://schemas.microsoft.com/office/drawing/2014/main" id="{74ABF425-2663-434E-BE7D-DE7EA94CF3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94212" name="Segnaposto numero diapositiva 3">
            <a:extLst>
              <a:ext uri="{FF2B5EF4-FFF2-40B4-BE49-F238E27FC236}">
                <a16:creationId xmlns:a16="http://schemas.microsoft.com/office/drawing/2014/main" id="{23F48563-57ED-4387-A31C-D48DE1808D6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684213" indent="-261938">
              <a:spcBef>
                <a:spcPct val="30000"/>
              </a:spcBef>
              <a:defRPr sz="1200">
                <a:solidFill>
                  <a:schemeClr val="tx1"/>
                </a:solidFill>
                <a:latin typeface="Calibri" panose="020F0502020204030204" pitchFamily="34" charset="0"/>
              </a:defRPr>
            </a:lvl2pPr>
            <a:lvl3pPr marL="1052513" indent="-209550">
              <a:spcBef>
                <a:spcPct val="30000"/>
              </a:spcBef>
              <a:defRPr sz="1200">
                <a:solidFill>
                  <a:schemeClr val="tx1"/>
                </a:solidFill>
                <a:latin typeface="Calibri" panose="020F0502020204030204" pitchFamily="34" charset="0"/>
              </a:defRPr>
            </a:lvl3pPr>
            <a:lvl4pPr marL="1476375" indent="-209550">
              <a:spcBef>
                <a:spcPct val="30000"/>
              </a:spcBef>
              <a:defRPr sz="1200">
                <a:solidFill>
                  <a:schemeClr val="tx1"/>
                </a:solidFill>
                <a:latin typeface="Calibri" panose="020F0502020204030204" pitchFamily="34" charset="0"/>
              </a:defRPr>
            </a:lvl4pPr>
            <a:lvl5pPr marL="1897063" indent="-209550">
              <a:spcBef>
                <a:spcPct val="30000"/>
              </a:spcBef>
              <a:defRPr sz="1200">
                <a:solidFill>
                  <a:schemeClr val="tx1"/>
                </a:solidFill>
                <a:latin typeface="Calibri" panose="020F0502020204030204" pitchFamily="34" charset="0"/>
              </a:defRPr>
            </a:lvl5pPr>
            <a:lvl6pPr marL="2354263" indent="-209550" eaLnBrk="0" fontAlgn="base" hangingPunct="0">
              <a:spcBef>
                <a:spcPct val="30000"/>
              </a:spcBef>
              <a:spcAft>
                <a:spcPct val="0"/>
              </a:spcAft>
              <a:defRPr sz="1200">
                <a:solidFill>
                  <a:schemeClr val="tx1"/>
                </a:solidFill>
                <a:latin typeface="Calibri" panose="020F0502020204030204" pitchFamily="34" charset="0"/>
              </a:defRPr>
            </a:lvl6pPr>
            <a:lvl7pPr marL="2811463" indent="-209550" eaLnBrk="0" fontAlgn="base" hangingPunct="0">
              <a:spcBef>
                <a:spcPct val="30000"/>
              </a:spcBef>
              <a:spcAft>
                <a:spcPct val="0"/>
              </a:spcAft>
              <a:defRPr sz="1200">
                <a:solidFill>
                  <a:schemeClr val="tx1"/>
                </a:solidFill>
                <a:latin typeface="Calibri" panose="020F0502020204030204" pitchFamily="34" charset="0"/>
              </a:defRPr>
            </a:lvl7pPr>
            <a:lvl8pPr marL="3268663" indent="-209550" eaLnBrk="0" fontAlgn="base" hangingPunct="0">
              <a:spcBef>
                <a:spcPct val="30000"/>
              </a:spcBef>
              <a:spcAft>
                <a:spcPct val="0"/>
              </a:spcAft>
              <a:defRPr sz="1200">
                <a:solidFill>
                  <a:schemeClr val="tx1"/>
                </a:solidFill>
                <a:latin typeface="Calibri" panose="020F0502020204030204" pitchFamily="34" charset="0"/>
              </a:defRPr>
            </a:lvl8pPr>
            <a:lvl9pPr marL="3725863" indent="-2095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E2CD47F-710E-493C-B4FA-3DBFBF294E76}" type="slidenum">
              <a:rPr lang="it-IT" altLang="it-IT"/>
              <a:pPr>
                <a:spcBef>
                  <a:spcPct val="0"/>
                </a:spcBef>
              </a:pPr>
              <a:t>48</a:t>
            </a:fld>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egnaposto immagine diapositiva 1">
            <a:extLst>
              <a:ext uri="{FF2B5EF4-FFF2-40B4-BE49-F238E27FC236}">
                <a16:creationId xmlns:a16="http://schemas.microsoft.com/office/drawing/2014/main" id="{9BA9AA0A-110D-4EB5-8627-452BAB81DA2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Segnaposto note 2">
            <a:extLst>
              <a:ext uri="{FF2B5EF4-FFF2-40B4-BE49-F238E27FC236}">
                <a16:creationId xmlns:a16="http://schemas.microsoft.com/office/drawing/2014/main" id="{0B9B591A-0825-45CD-AF84-AF5904767A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95236" name="Segnaposto numero diapositiva 3">
            <a:extLst>
              <a:ext uri="{FF2B5EF4-FFF2-40B4-BE49-F238E27FC236}">
                <a16:creationId xmlns:a16="http://schemas.microsoft.com/office/drawing/2014/main" id="{E817351C-4CA3-41C2-974E-66F9C91EA90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684213" indent="-261938">
              <a:spcBef>
                <a:spcPct val="30000"/>
              </a:spcBef>
              <a:defRPr sz="1200">
                <a:solidFill>
                  <a:schemeClr val="tx1"/>
                </a:solidFill>
                <a:latin typeface="Calibri" panose="020F0502020204030204" pitchFamily="34" charset="0"/>
              </a:defRPr>
            </a:lvl2pPr>
            <a:lvl3pPr marL="1052513" indent="-209550">
              <a:spcBef>
                <a:spcPct val="30000"/>
              </a:spcBef>
              <a:defRPr sz="1200">
                <a:solidFill>
                  <a:schemeClr val="tx1"/>
                </a:solidFill>
                <a:latin typeface="Calibri" panose="020F0502020204030204" pitchFamily="34" charset="0"/>
              </a:defRPr>
            </a:lvl3pPr>
            <a:lvl4pPr marL="1476375" indent="-209550">
              <a:spcBef>
                <a:spcPct val="30000"/>
              </a:spcBef>
              <a:defRPr sz="1200">
                <a:solidFill>
                  <a:schemeClr val="tx1"/>
                </a:solidFill>
                <a:latin typeface="Calibri" panose="020F0502020204030204" pitchFamily="34" charset="0"/>
              </a:defRPr>
            </a:lvl4pPr>
            <a:lvl5pPr marL="1897063" indent="-209550">
              <a:spcBef>
                <a:spcPct val="30000"/>
              </a:spcBef>
              <a:defRPr sz="1200">
                <a:solidFill>
                  <a:schemeClr val="tx1"/>
                </a:solidFill>
                <a:latin typeface="Calibri" panose="020F0502020204030204" pitchFamily="34" charset="0"/>
              </a:defRPr>
            </a:lvl5pPr>
            <a:lvl6pPr marL="2354263" indent="-209550" eaLnBrk="0" fontAlgn="base" hangingPunct="0">
              <a:spcBef>
                <a:spcPct val="30000"/>
              </a:spcBef>
              <a:spcAft>
                <a:spcPct val="0"/>
              </a:spcAft>
              <a:defRPr sz="1200">
                <a:solidFill>
                  <a:schemeClr val="tx1"/>
                </a:solidFill>
                <a:latin typeface="Calibri" panose="020F0502020204030204" pitchFamily="34" charset="0"/>
              </a:defRPr>
            </a:lvl6pPr>
            <a:lvl7pPr marL="2811463" indent="-209550" eaLnBrk="0" fontAlgn="base" hangingPunct="0">
              <a:spcBef>
                <a:spcPct val="30000"/>
              </a:spcBef>
              <a:spcAft>
                <a:spcPct val="0"/>
              </a:spcAft>
              <a:defRPr sz="1200">
                <a:solidFill>
                  <a:schemeClr val="tx1"/>
                </a:solidFill>
                <a:latin typeface="Calibri" panose="020F0502020204030204" pitchFamily="34" charset="0"/>
              </a:defRPr>
            </a:lvl7pPr>
            <a:lvl8pPr marL="3268663" indent="-209550" eaLnBrk="0" fontAlgn="base" hangingPunct="0">
              <a:spcBef>
                <a:spcPct val="30000"/>
              </a:spcBef>
              <a:spcAft>
                <a:spcPct val="0"/>
              </a:spcAft>
              <a:defRPr sz="1200">
                <a:solidFill>
                  <a:schemeClr val="tx1"/>
                </a:solidFill>
                <a:latin typeface="Calibri" panose="020F0502020204030204" pitchFamily="34" charset="0"/>
              </a:defRPr>
            </a:lvl8pPr>
            <a:lvl9pPr marL="3725863" indent="-2095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161E4E3-8A80-4B68-96D3-068E42AE385C}" type="slidenum">
              <a:rPr lang="it-IT" altLang="it-IT"/>
              <a:pPr>
                <a:spcBef>
                  <a:spcPct val="0"/>
                </a:spcBef>
              </a:pPr>
              <a:t>49</a:t>
            </a:fld>
            <a:endParaRPr lang="it-IT" altLang="it-IT"/>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egnaposto immagine diapositiva 1">
            <a:extLst>
              <a:ext uri="{FF2B5EF4-FFF2-40B4-BE49-F238E27FC236}">
                <a16:creationId xmlns:a16="http://schemas.microsoft.com/office/drawing/2014/main" id="{D7AF62C7-15F0-4243-BFF6-DA61A80A2D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Segnaposto note 2">
            <a:extLst>
              <a:ext uri="{FF2B5EF4-FFF2-40B4-BE49-F238E27FC236}">
                <a16:creationId xmlns:a16="http://schemas.microsoft.com/office/drawing/2014/main" id="{8AECE26F-8DB2-4F7A-A259-049CC831E9F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96260" name="Segnaposto numero diapositiva 3">
            <a:extLst>
              <a:ext uri="{FF2B5EF4-FFF2-40B4-BE49-F238E27FC236}">
                <a16:creationId xmlns:a16="http://schemas.microsoft.com/office/drawing/2014/main" id="{11A3394F-6C53-4F3F-B3F9-AA7E3B121BA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684213" indent="-261938">
              <a:spcBef>
                <a:spcPct val="30000"/>
              </a:spcBef>
              <a:defRPr sz="1200">
                <a:solidFill>
                  <a:schemeClr val="tx1"/>
                </a:solidFill>
                <a:latin typeface="Calibri" panose="020F0502020204030204" pitchFamily="34" charset="0"/>
              </a:defRPr>
            </a:lvl2pPr>
            <a:lvl3pPr marL="1052513" indent="-209550">
              <a:spcBef>
                <a:spcPct val="30000"/>
              </a:spcBef>
              <a:defRPr sz="1200">
                <a:solidFill>
                  <a:schemeClr val="tx1"/>
                </a:solidFill>
                <a:latin typeface="Calibri" panose="020F0502020204030204" pitchFamily="34" charset="0"/>
              </a:defRPr>
            </a:lvl3pPr>
            <a:lvl4pPr marL="1476375" indent="-209550">
              <a:spcBef>
                <a:spcPct val="30000"/>
              </a:spcBef>
              <a:defRPr sz="1200">
                <a:solidFill>
                  <a:schemeClr val="tx1"/>
                </a:solidFill>
                <a:latin typeface="Calibri" panose="020F0502020204030204" pitchFamily="34" charset="0"/>
              </a:defRPr>
            </a:lvl4pPr>
            <a:lvl5pPr marL="1897063" indent="-209550">
              <a:spcBef>
                <a:spcPct val="30000"/>
              </a:spcBef>
              <a:defRPr sz="1200">
                <a:solidFill>
                  <a:schemeClr val="tx1"/>
                </a:solidFill>
                <a:latin typeface="Calibri" panose="020F0502020204030204" pitchFamily="34" charset="0"/>
              </a:defRPr>
            </a:lvl5pPr>
            <a:lvl6pPr marL="2354263" indent="-209550" eaLnBrk="0" fontAlgn="base" hangingPunct="0">
              <a:spcBef>
                <a:spcPct val="30000"/>
              </a:spcBef>
              <a:spcAft>
                <a:spcPct val="0"/>
              </a:spcAft>
              <a:defRPr sz="1200">
                <a:solidFill>
                  <a:schemeClr val="tx1"/>
                </a:solidFill>
                <a:latin typeface="Calibri" panose="020F0502020204030204" pitchFamily="34" charset="0"/>
              </a:defRPr>
            </a:lvl6pPr>
            <a:lvl7pPr marL="2811463" indent="-209550" eaLnBrk="0" fontAlgn="base" hangingPunct="0">
              <a:spcBef>
                <a:spcPct val="30000"/>
              </a:spcBef>
              <a:spcAft>
                <a:spcPct val="0"/>
              </a:spcAft>
              <a:defRPr sz="1200">
                <a:solidFill>
                  <a:schemeClr val="tx1"/>
                </a:solidFill>
                <a:latin typeface="Calibri" panose="020F0502020204030204" pitchFamily="34" charset="0"/>
              </a:defRPr>
            </a:lvl7pPr>
            <a:lvl8pPr marL="3268663" indent="-209550" eaLnBrk="0" fontAlgn="base" hangingPunct="0">
              <a:spcBef>
                <a:spcPct val="30000"/>
              </a:spcBef>
              <a:spcAft>
                <a:spcPct val="0"/>
              </a:spcAft>
              <a:defRPr sz="1200">
                <a:solidFill>
                  <a:schemeClr val="tx1"/>
                </a:solidFill>
                <a:latin typeface="Calibri" panose="020F0502020204030204" pitchFamily="34" charset="0"/>
              </a:defRPr>
            </a:lvl8pPr>
            <a:lvl9pPr marL="3725863" indent="-20955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3B21AA-5A8F-483B-BED3-C7EA3BE602C1}" type="slidenum">
              <a:rPr lang="it-IT" altLang="it-IT"/>
              <a:pPr>
                <a:spcBef>
                  <a:spcPct val="0"/>
                </a:spcBef>
              </a:pPr>
              <a:t>53</a:t>
            </a:fld>
            <a:endParaRPr lang="it-IT" altLang="it-IT"/>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2">
            <a:extLst>
              <a:ext uri="{FF2B5EF4-FFF2-40B4-BE49-F238E27FC236}">
                <a16:creationId xmlns:a16="http://schemas.microsoft.com/office/drawing/2014/main" id="{956B6410-B7AB-4EBD-9146-05AD8FCC0A1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1pPr>
            <a:lvl2pPr marL="715963" indent="-274638">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2pPr>
            <a:lvl3pPr marL="110172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3pPr>
            <a:lvl4pPr marL="1543050"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4pPr>
            <a:lvl5pPr marL="198437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9pPr>
          </a:lstStyle>
          <a:p>
            <a:fld id="{C80692A6-27FF-4A22-9C4A-D9BF39EAB559}" type="slidenum">
              <a:rPr lang="it-IT" altLang="it-IT">
                <a:solidFill>
                  <a:srgbClr val="000000"/>
                </a:solidFill>
                <a:latin typeface="Verdana" panose="020B0604030504040204" pitchFamily="34" charset="0"/>
                <a:ea typeface="Geneva"/>
                <a:cs typeface="Geneva"/>
              </a:rPr>
              <a:pPr/>
              <a:t>4</a:t>
            </a:fld>
            <a:endParaRPr lang="it-IT" altLang="it-IT">
              <a:solidFill>
                <a:srgbClr val="000000"/>
              </a:solidFill>
              <a:latin typeface="Verdana" panose="020B0604030504040204" pitchFamily="34" charset="0"/>
              <a:ea typeface="Geneva"/>
              <a:cs typeface="Geneva"/>
            </a:endParaRPr>
          </a:p>
        </p:txBody>
      </p:sp>
      <p:sp>
        <p:nvSpPr>
          <p:cNvPr id="71683" name="Text Box 1">
            <a:extLst>
              <a:ext uri="{FF2B5EF4-FFF2-40B4-BE49-F238E27FC236}">
                <a16:creationId xmlns:a16="http://schemas.microsoft.com/office/drawing/2014/main" id="{5B00D551-BE32-40C0-8927-7DD1E066F787}"/>
              </a:ext>
            </a:extLst>
          </p:cNvPr>
          <p:cNvSpPr>
            <a:spLocks noChangeArrowheads="1" noTextEdit="1"/>
          </p:cNvSpPr>
          <p:nvPr>
            <p:ph type="sldImg"/>
          </p:nvPr>
        </p:nvSpPr>
        <p:spPr bwMode="auto">
          <a:xfrm>
            <a:off x="919163" y="744538"/>
            <a:ext cx="4954587" cy="3717925"/>
          </a:xfrm>
          <a:solidFill>
            <a:srgbClr val="FFFFFF"/>
          </a:solidFill>
          <a:ln>
            <a:solidFill>
              <a:srgbClr val="000000"/>
            </a:solidFill>
            <a:miter lim="800000"/>
            <a:headEnd/>
            <a:tailEnd/>
          </a:ln>
        </p:spPr>
      </p:sp>
      <p:sp>
        <p:nvSpPr>
          <p:cNvPr id="71684" name="Text Box 2">
            <a:extLst>
              <a:ext uri="{FF2B5EF4-FFF2-40B4-BE49-F238E27FC236}">
                <a16:creationId xmlns:a16="http://schemas.microsoft.com/office/drawing/2014/main" id="{4C3B5A21-7A19-4F1A-B27F-F00891D2931F}"/>
              </a:ext>
            </a:extLst>
          </p:cNvPr>
          <p:cNvSpPr>
            <a:spLocks noChangeArrowheads="1"/>
          </p:cNvSpPr>
          <p:nvPr>
            <p:ph type="body" idx="1"/>
          </p:nvPr>
        </p:nvSpPr>
        <p:spPr bwMode="auto">
          <a:xfrm>
            <a:off x="906463" y="4714875"/>
            <a:ext cx="4979987"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t" anchorCtr="0" compatLnSpc="1">
            <a:prstTxWarp prst="textNoShape">
              <a:avLst/>
            </a:prstTxWarp>
          </a:bodyPr>
          <a:lstStyle/>
          <a:p>
            <a:endParaRPr lang="it-IT" altLang="it-IT">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12">
            <a:extLst>
              <a:ext uri="{FF2B5EF4-FFF2-40B4-BE49-F238E27FC236}">
                <a16:creationId xmlns:a16="http://schemas.microsoft.com/office/drawing/2014/main" id="{C0DCA34A-D951-4F6C-9CB5-9770B9FE0E9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1pPr>
            <a:lvl2pPr marL="715963" indent="-274638">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2pPr>
            <a:lvl3pPr marL="110172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3pPr>
            <a:lvl4pPr marL="1543050"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4pPr>
            <a:lvl5pPr marL="198437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9pPr>
          </a:lstStyle>
          <a:p>
            <a:fld id="{5C43C500-7CD7-432C-B062-961A791D93AE}" type="slidenum">
              <a:rPr lang="it-IT" altLang="it-IT">
                <a:solidFill>
                  <a:srgbClr val="000000"/>
                </a:solidFill>
                <a:latin typeface="Verdana" panose="020B0604030504040204" pitchFamily="34" charset="0"/>
                <a:ea typeface="Geneva"/>
                <a:cs typeface="Geneva"/>
              </a:rPr>
              <a:pPr/>
              <a:t>5</a:t>
            </a:fld>
            <a:endParaRPr lang="it-IT" altLang="it-IT">
              <a:solidFill>
                <a:srgbClr val="000000"/>
              </a:solidFill>
              <a:latin typeface="Verdana" panose="020B0604030504040204" pitchFamily="34" charset="0"/>
              <a:ea typeface="Geneva"/>
              <a:cs typeface="Geneva"/>
            </a:endParaRPr>
          </a:p>
        </p:txBody>
      </p:sp>
      <p:sp>
        <p:nvSpPr>
          <p:cNvPr id="72707" name="Text Box 1">
            <a:extLst>
              <a:ext uri="{FF2B5EF4-FFF2-40B4-BE49-F238E27FC236}">
                <a16:creationId xmlns:a16="http://schemas.microsoft.com/office/drawing/2014/main" id="{1047CA3B-D057-4632-9D7F-B0EE3ADBE492}"/>
              </a:ext>
            </a:extLst>
          </p:cNvPr>
          <p:cNvSpPr>
            <a:spLocks noChangeArrowheads="1" noTextEdit="1"/>
          </p:cNvSpPr>
          <p:nvPr>
            <p:ph type="sldImg"/>
          </p:nvPr>
        </p:nvSpPr>
        <p:spPr bwMode="auto">
          <a:xfrm>
            <a:off x="919163" y="744538"/>
            <a:ext cx="4954587" cy="3717925"/>
          </a:xfrm>
          <a:solidFill>
            <a:srgbClr val="FFFFFF"/>
          </a:solidFill>
          <a:ln>
            <a:solidFill>
              <a:srgbClr val="000000"/>
            </a:solidFill>
            <a:miter lim="800000"/>
            <a:headEnd/>
            <a:tailEnd/>
          </a:ln>
        </p:spPr>
      </p:sp>
      <p:sp>
        <p:nvSpPr>
          <p:cNvPr id="72708" name="Text Box 2">
            <a:extLst>
              <a:ext uri="{FF2B5EF4-FFF2-40B4-BE49-F238E27FC236}">
                <a16:creationId xmlns:a16="http://schemas.microsoft.com/office/drawing/2014/main" id="{982760AE-42D3-4E87-86CC-BA0235F60527}"/>
              </a:ext>
            </a:extLst>
          </p:cNvPr>
          <p:cNvSpPr>
            <a:spLocks noChangeArrowheads="1"/>
          </p:cNvSpPr>
          <p:nvPr>
            <p:ph type="body" idx="1"/>
          </p:nvPr>
        </p:nvSpPr>
        <p:spPr bwMode="auto">
          <a:xfrm>
            <a:off x="906463" y="4714875"/>
            <a:ext cx="4979987"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t" anchorCtr="0" compatLnSpc="1">
            <a:prstTxWarp prst="textNoShape">
              <a:avLst/>
            </a:prstTxWarp>
          </a:bodyPr>
          <a:lstStyle/>
          <a:p>
            <a:endParaRPr lang="it-IT" altLang="it-IT">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egnaposto immagine diapositiva 1">
            <a:extLst>
              <a:ext uri="{FF2B5EF4-FFF2-40B4-BE49-F238E27FC236}">
                <a16:creationId xmlns:a16="http://schemas.microsoft.com/office/drawing/2014/main" id="{6841EA80-F93B-4F5D-BF26-D94ED0DC4745}"/>
              </a:ext>
            </a:extLst>
          </p:cNvPr>
          <p:cNvSpPr>
            <a:spLocks noGrp="1" noRot="1" noChangeAspect="1" noTextEdit="1"/>
          </p:cNvSpPr>
          <p:nvPr>
            <p:ph type="sldImg"/>
          </p:nvPr>
        </p:nvSpPr>
        <p:spPr bwMode="auto">
          <a:xfrm>
            <a:off x="920750" y="744538"/>
            <a:ext cx="4946650" cy="3711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Segnaposto note 2">
            <a:extLst>
              <a:ext uri="{FF2B5EF4-FFF2-40B4-BE49-F238E27FC236}">
                <a16:creationId xmlns:a16="http://schemas.microsoft.com/office/drawing/2014/main" id="{8939CFAC-81C4-4F55-A074-670BCE7A13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latin typeface="Times New Roman" panose="02020603050405020304" pitchFamily="18" charset="0"/>
            </a:endParaRPr>
          </a:p>
        </p:txBody>
      </p:sp>
      <p:sp>
        <p:nvSpPr>
          <p:cNvPr id="73732" name="Segnaposto numero diapositiva 3">
            <a:extLst>
              <a:ext uri="{FF2B5EF4-FFF2-40B4-BE49-F238E27FC236}">
                <a16:creationId xmlns:a16="http://schemas.microsoft.com/office/drawing/2014/main" id="{9061C0C8-CA69-4495-9D2F-B6B5B362670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1pPr>
            <a:lvl2pPr marL="715963" indent="-274638">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2pPr>
            <a:lvl3pPr marL="110172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3pPr>
            <a:lvl4pPr marL="1543050"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4pPr>
            <a:lvl5pPr marL="198437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9pPr>
          </a:lstStyle>
          <a:p>
            <a:fld id="{96D89524-9BCE-4A2B-A7B2-43D2DF8EDB96}" type="slidenum">
              <a:rPr lang="it-IT" altLang="it-IT">
                <a:solidFill>
                  <a:srgbClr val="000000"/>
                </a:solidFill>
                <a:latin typeface="Verdana" panose="020B0604030504040204" pitchFamily="34" charset="0"/>
                <a:ea typeface="Geneva"/>
                <a:cs typeface="Geneva"/>
              </a:rPr>
              <a:pPr/>
              <a:t>6</a:t>
            </a:fld>
            <a:endParaRPr lang="it-IT" altLang="it-IT">
              <a:solidFill>
                <a:srgbClr val="000000"/>
              </a:solidFill>
              <a:latin typeface="Verdana" panose="020B0604030504040204" pitchFamily="34" charset="0"/>
              <a:ea typeface="Geneva"/>
              <a:cs typeface="Gene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egnaposto immagine diapositiva 1">
            <a:extLst>
              <a:ext uri="{FF2B5EF4-FFF2-40B4-BE49-F238E27FC236}">
                <a16:creationId xmlns:a16="http://schemas.microsoft.com/office/drawing/2014/main" id="{73D49EB2-6D13-45A3-8A75-54D4A39FC32B}"/>
              </a:ext>
            </a:extLst>
          </p:cNvPr>
          <p:cNvSpPr>
            <a:spLocks noGrp="1" noRot="1" noChangeAspect="1" noTextEdit="1"/>
          </p:cNvSpPr>
          <p:nvPr>
            <p:ph type="sldImg"/>
          </p:nvPr>
        </p:nvSpPr>
        <p:spPr bwMode="auto">
          <a:xfrm>
            <a:off x="920750" y="744538"/>
            <a:ext cx="4946650" cy="37115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Segnaposto note 2">
            <a:extLst>
              <a:ext uri="{FF2B5EF4-FFF2-40B4-BE49-F238E27FC236}">
                <a16:creationId xmlns:a16="http://schemas.microsoft.com/office/drawing/2014/main" id="{DA3B3EBC-8A13-4362-9E48-CFD0DAA2A36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latin typeface="Times New Roman" panose="02020603050405020304" pitchFamily="18" charset="0"/>
            </a:endParaRPr>
          </a:p>
        </p:txBody>
      </p:sp>
      <p:sp>
        <p:nvSpPr>
          <p:cNvPr id="74756" name="Segnaposto numero diapositiva 3">
            <a:extLst>
              <a:ext uri="{FF2B5EF4-FFF2-40B4-BE49-F238E27FC236}">
                <a16:creationId xmlns:a16="http://schemas.microsoft.com/office/drawing/2014/main" id="{9A8F9F4D-DB5C-4F82-B5A3-A4210B5E562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1pPr>
            <a:lvl2pPr marL="715963" indent="-274638">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2pPr>
            <a:lvl3pPr marL="110172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3pPr>
            <a:lvl4pPr marL="1543050"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4pPr>
            <a:lvl5pPr marL="198437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9pPr>
          </a:lstStyle>
          <a:p>
            <a:fld id="{1A399544-C266-4DF0-9D8A-58C942776132}" type="slidenum">
              <a:rPr lang="it-IT" altLang="it-IT">
                <a:solidFill>
                  <a:srgbClr val="000000"/>
                </a:solidFill>
                <a:latin typeface="Verdana" panose="020B0604030504040204" pitchFamily="34" charset="0"/>
                <a:ea typeface="Geneva"/>
                <a:cs typeface="Geneva"/>
              </a:rPr>
              <a:pPr/>
              <a:t>7</a:t>
            </a:fld>
            <a:endParaRPr lang="it-IT" altLang="it-IT">
              <a:solidFill>
                <a:srgbClr val="000000"/>
              </a:solidFill>
              <a:latin typeface="Verdana" panose="020B0604030504040204" pitchFamily="34" charset="0"/>
              <a:ea typeface="Geneva"/>
              <a:cs typeface="Gene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egnaposto immagine diapositiva 1">
            <a:extLst>
              <a:ext uri="{FF2B5EF4-FFF2-40B4-BE49-F238E27FC236}">
                <a16:creationId xmlns:a16="http://schemas.microsoft.com/office/drawing/2014/main" id="{F8A3C4EA-542F-4FAC-A386-028731E50EC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Segnaposto note 2">
            <a:extLst>
              <a:ext uri="{FF2B5EF4-FFF2-40B4-BE49-F238E27FC236}">
                <a16:creationId xmlns:a16="http://schemas.microsoft.com/office/drawing/2014/main" id="{898B2773-6784-4BC7-A9E2-EF0F04ED614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t-IT" altLang="it-IT"/>
          </a:p>
        </p:txBody>
      </p:sp>
      <p:sp>
        <p:nvSpPr>
          <p:cNvPr id="75780" name="Segnaposto numero diapositiva 3">
            <a:extLst>
              <a:ext uri="{FF2B5EF4-FFF2-40B4-BE49-F238E27FC236}">
                <a16:creationId xmlns:a16="http://schemas.microsoft.com/office/drawing/2014/main" id="{FD95FACF-AA7F-4736-9014-68B6C87B307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15963" indent="-274638">
              <a:defRPr>
                <a:solidFill>
                  <a:schemeClr val="tx1"/>
                </a:solidFill>
                <a:latin typeface="Arial" panose="020B0604020202020204" pitchFamily="34" charset="0"/>
                <a:cs typeface="Arial" panose="020B0604020202020204" pitchFamily="34" charset="0"/>
              </a:defRPr>
            </a:lvl2pPr>
            <a:lvl3pPr marL="1101725" indent="-219075">
              <a:defRPr>
                <a:solidFill>
                  <a:schemeClr val="tx1"/>
                </a:solidFill>
                <a:latin typeface="Arial" panose="020B0604020202020204" pitchFamily="34" charset="0"/>
                <a:cs typeface="Arial" panose="020B0604020202020204" pitchFamily="34" charset="0"/>
              </a:defRPr>
            </a:lvl3pPr>
            <a:lvl4pPr marL="1543050" indent="-219075">
              <a:defRPr>
                <a:solidFill>
                  <a:schemeClr val="tx1"/>
                </a:solidFill>
                <a:latin typeface="Arial" panose="020B0604020202020204" pitchFamily="34" charset="0"/>
                <a:cs typeface="Arial" panose="020B0604020202020204" pitchFamily="34" charset="0"/>
              </a:defRPr>
            </a:lvl4pPr>
            <a:lvl5pPr marL="1984375" indent="-219075">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F854F7C-EBE0-4438-841E-1CEA3FDE3669}" type="slidenum">
              <a:rPr lang="it-IT" altLang="it-IT">
                <a:solidFill>
                  <a:srgbClr val="000000"/>
                </a:solidFill>
                <a:latin typeface="Calibri" panose="020F0502020204030204" pitchFamily="34" charset="0"/>
              </a:rPr>
              <a:pPr/>
              <a:t>8</a:t>
            </a:fld>
            <a:endParaRPr lang="it-IT" altLang="it-IT">
              <a:solidFill>
                <a:srgbClr val="000000"/>
              </a:solidFill>
              <a:latin typeface="Calibri" panose="020F0502020204030204" pitchFamily="34" charset="0"/>
            </a:endParaRPr>
          </a:p>
        </p:txBody>
      </p:sp>
      <p:sp>
        <p:nvSpPr>
          <p:cNvPr id="75781" name="Segnaposto piè di pagina 1">
            <a:extLst>
              <a:ext uri="{FF2B5EF4-FFF2-40B4-BE49-F238E27FC236}">
                <a16:creationId xmlns:a16="http://schemas.microsoft.com/office/drawing/2014/main" id="{80DAA931-2492-489E-936A-1ACD5DD840E7}"/>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cs typeface="Arial" panose="020B0604020202020204" pitchFamily="34" charset="0"/>
              </a:defRPr>
            </a:lvl1pPr>
            <a:lvl2pPr marL="715963" indent="-274638">
              <a:defRPr>
                <a:solidFill>
                  <a:schemeClr val="tx1"/>
                </a:solidFill>
                <a:latin typeface="Arial" panose="020B0604020202020204" pitchFamily="34" charset="0"/>
                <a:cs typeface="Arial" panose="020B0604020202020204" pitchFamily="34" charset="0"/>
              </a:defRPr>
            </a:lvl2pPr>
            <a:lvl3pPr marL="1101725" indent="-219075">
              <a:defRPr>
                <a:solidFill>
                  <a:schemeClr val="tx1"/>
                </a:solidFill>
                <a:latin typeface="Arial" panose="020B0604020202020204" pitchFamily="34" charset="0"/>
                <a:cs typeface="Arial" panose="020B0604020202020204" pitchFamily="34" charset="0"/>
              </a:defRPr>
            </a:lvl3pPr>
            <a:lvl4pPr marL="1543050" indent="-219075">
              <a:defRPr>
                <a:solidFill>
                  <a:schemeClr val="tx1"/>
                </a:solidFill>
                <a:latin typeface="Arial" panose="020B0604020202020204" pitchFamily="34" charset="0"/>
                <a:cs typeface="Arial" panose="020B0604020202020204" pitchFamily="34" charset="0"/>
              </a:defRPr>
            </a:lvl4pPr>
            <a:lvl5pPr marL="1984375" indent="-219075">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a:t>Responsabilità sociale delle imprese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12">
            <a:extLst>
              <a:ext uri="{FF2B5EF4-FFF2-40B4-BE49-F238E27FC236}">
                <a16:creationId xmlns:a16="http://schemas.microsoft.com/office/drawing/2014/main" id="{48098DF3-4389-4EDF-90A4-03A926E8B3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1pPr>
            <a:lvl2pPr marL="715963" indent="-274638">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2pPr>
            <a:lvl3pPr marL="110172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3pPr>
            <a:lvl4pPr marL="1543050"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4pPr>
            <a:lvl5pPr marL="198437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9pPr>
          </a:lstStyle>
          <a:p>
            <a:fld id="{87231546-CE24-49C5-861F-23B103DDB7BA}" type="slidenum">
              <a:rPr lang="it-IT" altLang="it-IT">
                <a:solidFill>
                  <a:srgbClr val="000000"/>
                </a:solidFill>
                <a:latin typeface="Verdana" panose="020B0604030504040204" pitchFamily="34" charset="0"/>
                <a:ea typeface="Geneva"/>
                <a:cs typeface="Geneva"/>
              </a:rPr>
              <a:pPr/>
              <a:t>9</a:t>
            </a:fld>
            <a:endParaRPr lang="it-IT" altLang="it-IT">
              <a:solidFill>
                <a:srgbClr val="000000"/>
              </a:solidFill>
              <a:latin typeface="Verdana" panose="020B0604030504040204" pitchFamily="34" charset="0"/>
              <a:ea typeface="Geneva"/>
              <a:cs typeface="Geneva"/>
            </a:endParaRPr>
          </a:p>
        </p:txBody>
      </p:sp>
      <p:sp>
        <p:nvSpPr>
          <p:cNvPr id="76803" name="Text Box 1">
            <a:extLst>
              <a:ext uri="{FF2B5EF4-FFF2-40B4-BE49-F238E27FC236}">
                <a16:creationId xmlns:a16="http://schemas.microsoft.com/office/drawing/2014/main" id="{2383C8EE-4061-41AB-9AF4-D4675AA7F4FB}"/>
              </a:ext>
            </a:extLst>
          </p:cNvPr>
          <p:cNvSpPr>
            <a:spLocks noChangeArrowheads="1" noTextEdit="1"/>
          </p:cNvSpPr>
          <p:nvPr>
            <p:ph type="sldImg"/>
          </p:nvPr>
        </p:nvSpPr>
        <p:spPr bwMode="auto">
          <a:xfrm>
            <a:off x="919163" y="744538"/>
            <a:ext cx="4954587" cy="3717925"/>
          </a:xfrm>
          <a:solidFill>
            <a:srgbClr val="FFFFFF"/>
          </a:solidFill>
          <a:ln>
            <a:solidFill>
              <a:srgbClr val="000000"/>
            </a:solidFill>
            <a:miter lim="800000"/>
            <a:headEnd/>
            <a:tailEnd/>
          </a:ln>
        </p:spPr>
      </p:sp>
      <p:sp>
        <p:nvSpPr>
          <p:cNvPr id="76804" name="Text Box 2">
            <a:extLst>
              <a:ext uri="{FF2B5EF4-FFF2-40B4-BE49-F238E27FC236}">
                <a16:creationId xmlns:a16="http://schemas.microsoft.com/office/drawing/2014/main" id="{1A61806F-2EDA-4BBE-96CB-E20698123E58}"/>
              </a:ext>
            </a:extLst>
          </p:cNvPr>
          <p:cNvSpPr>
            <a:spLocks noChangeArrowheads="1"/>
          </p:cNvSpPr>
          <p:nvPr>
            <p:ph type="body" idx="1"/>
          </p:nvPr>
        </p:nvSpPr>
        <p:spPr bwMode="auto">
          <a:xfrm>
            <a:off x="906463" y="4714875"/>
            <a:ext cx="4979987"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t" anchorCtr="0" compatLnSpc="1">
            <a:prstTxWarp prst="textNoShape">
              <a:avLst/>
            </a:prstTxWarp>
          </a:bodyPr>
          <a:lstStyle/>
          <a:p>
            <a:endParaRPr lang="it-IT" altLang="it-IT">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2">
            <a:extLst>
              <a:ext uri="{FF2B5EF4-FFF2-40B4-BE49-F238E27FC236}">
                <a16:creationId xmlns:a16="http://schemas.microsoft.com/office/drawing/2014/main" id="{DCDD56C7-8662-4C5E-B7BA-5BA8653EBE5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1pPr>
            <a:lvl2pPr marL="715963" indent="-274638">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2pPr>
            <a:lvl3pPr marL="110172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3pPr>
            <a:lvl4pPr marL="1543050"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4pPr>
            <a:lvl5pPr marL="1984375" indent="-219075">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5pPr>
            <a:lvl6pPr marL="24415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6pPr>
            <a:lvl7pPr marL="28987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7pPr>
            <a:lvl8pPr marL="33559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8pPr>
            <a:lvl9pPr marL="3813175" indent="-219075" eaLnBrk="0" fontAlgn="base" hangingPunct="0">
              <a:spcBef>
                <a:spcPct val="0"/>
              </a:spcBef>
              <a:spcAft>
                <a:spcPct val="0"/>
              </a:spcAft>
              <a:tabLst>
                <a:tab pos="0" algn="l"/>
                <a:tab pos="476250" algn="l"/>
                <a:tab pos="954088" algn="l"/>
                <a:tab pos="1431925" algn="l"/>
                <a:tab pos="1909763" algn="l"/>
                <a:tab pos="2387600" algn="l"/>
                <a:tab pos="2865438" algn="l"/>
                <a:tab pos="3343275" algn="l"/>
                <a:tab pos="3821113" algn="l"/>
                <a:tab pos="4298950" algn="l"/>
                <a:tab pos="4776788" algn="l"/>
                <a:tab pos="5254625" algn="l"/>
                <a:tab pos="5732463" algn="l"/>
                <a:tab pos="6210300" algn="l"/>
                <a:tab pos="6688138" algn="l"/>
                <a:tab pos="7165975" algn="l"/>
                <a:tab pos="7643813" algn="l"/>
                <a:tab pos="8121650" algn="l"/>
                <a:tab pos="8599488" algn="l"/>
                <a:tab pos="9077325" algn="l"/>
                <a:tab pos="9555163" algn="l"/>
              </a:tabLst>
              <a:defRPr>
                <a:solidFill>
                  <a:schemeClr val="tx1"/>
                </a:solidFill>
                <a:latin typeface="Arial" panose="020B0604020202020204" pitchFamily="34" charset="0"/>
                <a:cs typeface="Arial" panose="020B0604020202020204" pitchFamily="34" charset="0"/>
              </a:defRPr>
            </a:lvl9pPr>
          </a:lstStyle>
          <a:p>
            <a:fld id="{E3724AB8-DDBF-433F-A829-C7222DB7743C}" type="slidenum">
              <a:rPr lang="it-IT" altLang="it-IT">
                <a:solidFill>
                  <a:srgbClr val="000000"/>
                </a:solidFill>
                <a:latin typeface="Verdana" panose="020B0604030504040204" pitchFamily="34" charset="0"/>
                <a:ea typeface="Geneva"/>
                <a:cs typeface="Geneva"/>
              </a:rPr>
              <a:pPr/>
              <a:t>10</a:t>
            </a:fld>
            <a:endParaRPr lang="it-IT" altLang="it-IT">
              <a:solidFill>
                <a:srgbClr val="000000"/>
              </a:solidFill>
              <a:latin typeface="Verdana" panose="020B0604030504040204" pitchFamily="34" charset="0"/>
              <a:ea typeface="Geneva"/>
              <a:cs typeface="Geneva"/>
            </a:endParaRPr>
          </a:p>
        </p:txBody>
      </p:sp>
      <p:sp>
        <p:nvSpPr>
          <p:cNvPr id="77827" name="Text Box 1">
            <a:extLst>
              <a:ext uri="{FF2B5EF4-FFF2-40B4-BE49-F238E27FC236}">
                <a16:creationId xmlns:a16="http://schemas.microsoft.com/office/drawing/2014/main" id="{3BFE878F-2D79-4474-9158-510D7AA80D06}"/>
              </a:ext>
            </a:extLst>
          </p:cNvPr>
          <p:cNvSpPr>
            <a:spLocks noChangeArrowheads="1" noTextEdit="1"/>
          </p:cNvSpPr>
          <p:nvPr>
            <p:ph type="sldImg"/>
          </p:nvPr>
        </p:nvSpPr>
        <p:spPr bwMode="auto">
          <a:xfrm>
            <a:off x="919163" y="744538"/>
            <a:ext cx="4954587" cy="3717925"/>
          </a:xfrm>
          <a:solidFill>
            <a:srgbClr val="FFFFFF"/>
          </a:solidFill>
          <a:ln>
            <a:solidFill>
              <a:srgbClr val="000000"/>
            </a:solidFill>
            <a:miter lim="800000"/>
            <a:headEnd/>
            <a:tailEnd/>
          </a:ln>
        </p:spPr>
      </p:sp>
      <p:sp>
        <p:nvSpPr>
          <p:cNvPr id="77828" name="Text Box 2">
            <a:extLst>
              <a:ext uri="{FF2B5EF4-FFF2-40B4-BE49-F238E27FC236}">
                <a16:creationId xmlns:a16="http://schemas.microsoft.com/office/drawing/2014/main" id="{9106C8F2-B717-42C2-B62D-BFF98B1A5517}"/>
              </a:ext>
            </a:extLst>
          </p:cNvPr>
          <p:cNvSpPr>
            <a:spLocks noChangeArrowheads="1"/>
          </p:cNvSpPr>
          <p:nvPr>
            <p:ph type="body" idx="1"/>
          </p:nvPr>
        </p:nvSpPr>
        <p:spPr bwMode="auto">
          <a:xfrm>
            <a:off x="906463" y="4714875"/>
            <a:ext cx="4979987" cy="44640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numCol="1" anchor="t" anchorCtr="0" compatLnSpc="1">
            <a:prstTxWarp prst="textNoShape">
              <a:avLst/>
            </a:prstTxWarp>
          </a:bodyPr>
          <a:lstStyle/>
          <a:p>
            <a:endParaRPr lang="it-IT" altLang="it-IT">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E1440AAD-95BF-4D9E-827A-E36352DB46C1}"/>
              </a:ext>
            </a:extLst>
          </p:cNvPr>
          <p:cNvSpPr/>
          <p:nvPr userDrawn="1"/>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5" name="Rettangolo 4">
            <a:extLst>
              <a:ext uri="{FF2B5EF4-FFF2-40B4-BE49-F238E27FC236}">
                <a16:creationId xmlns:a16="http://schemas.microsoft.com/office/drawing/2014/main" id="{8D867203-AF50-41EB-A562-9364087BB568}"/>
              </a:ext>
            </a:extLst>
          </p:cNvPr>
          <p:cNvSpPr/>
          <p:nvPr userDrawn="1"/>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6" name="Rettangolo 5">
            <a:extLst>
              <a:ext uri="{FF2B5EF4-FFF2-40B4-BE49-F238E27FC236}">
                <a16:creationId xmlns:a16="http://schemas.microsoft.com/office/drawing/2014/main" id="{D138BA2F-5B4E-4DF5-8190-CEE76A5322C9}"/>
              </a:ext>
            </a:extLst>
          </p:cNvPr>
          <p:cNvSpPr/>
          <p:nvPr userDrawn="1"/>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7" name="Rettangolo 6">
            <a:extLst>
              <a:ext uri="{FF2B5EF4-FFF2-40B4-BE49-F238E27FC236}">
                <a16:creationId xmlns:a16="http://schemas.microsoft.com/office/drawing/2014/main" id="{BC187B1C-90D0-46CB-BB2A-DADD02971582}"/>
              </a:ext>
            </a:extLst>
          </p:cNvPr>
          <p:cNvSpPr/>
          <p:nvPr userDrawn="1"/>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p:nvSpPr>
          <p:cNvPr id="8" name="Titolo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it-IT" dirty="0"/>
              <a:t>Fare clic per modificare lo stile del titolo</a:t>
            </a:r>
            <a:endParaRPr lang="en-US" dirty="0"/>
          </a:p>
        </p:txBody>
      </p:sp>
      <p:sp>
        <p:nvSpPr>
          <p:cNvPr id="9" name="Sottotitolo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dirty="0"/>
              <a:t>Fare clic per modificare lo stile del sottotitolo dello schema</a:t>
            </a:r>
            <a:endParaRPr lang="en-US" dirty="0"/>
          </a:p>
        </p:txBody>
      </p:sp>
    </p:spTree>
    <p:extLst>
      <p:ext uri="{BB962C8B-B14F-4D97-AF65-F5344CB8AC3E}">
        <p14:creationId xmlns:p14="http://schemas.microsoft.com/office/powerpoint/2010/main" val="3720214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Titolo e contenuto">
    <p:spTree>
      <p:nvGrpSpPr>
        <p:cNvPr id="1" name=""/>
        <p:cNvGrpSpPr/>
        <p:nvPr/>
      </p:nvGrpSpPr>
      <p:grpSpPr>
        <a:xfrm>
          <a:off x="0" y="0"/>
          <a:ext cx="0" cy="0"/>
          <a:chOff x="0" y="0"/>
          <a:chExt cx="0" cy="0"/>
        </a:xfrm>
      </p:grpSpPr>
      <p:sp>
        <p:nvSpPr>
          <p:cNvPr id="3" name="Segnaposto numero diapositiva 28">
            <a:extLst>
              <a:ext uri="{FF2B5EF4-FFF2-40B4-BE49-F238E27FC236}">
                <a16:creationId xmlns:a16="http://schemas.microsoft.com/office/drawing/2014/main" id="{FCFDBE36-95A6-4EF5-8E65-7989CD967A71}"/>
              </a:ext>
            </a:extLst>
          </p:cNvPr>
          <p:cNvSpPr txBox="1">
            <a:spLocks/>
          </p:cNvSpPr>
          <p:nvPr userDrawn="1"/>
        </p:nvSpPr>
        <p:spPr>
          <a:xfrm>
            <a:off x="7812088" y="6337300"/>
            <a:ext cx="1219200" cy="365125"/>
          </a:xfrm>
          <a:prstGeom prst="rect">
            <a:avLst/>
          </a:prstGeom>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C85914CE-0065-4B88-BF13-6CF7353F1E7F}" type="slidenum">
              <a:rPr lang="it-IT" altLang="it-IT" sz="1000">
                <a:solidFill>
                  <a:srgbClr val="464653"/>
                </a:solidFill>
              </a:rPr>
              <a:pPr algn="r" eaLnBrk="1" hangingPunct="1"/>
              <a:t>‹N›</a:t>
            </a:fld>
            <a:endParaRPr lang="it-IT" altLang="it-IT" sz="1000">
              <a:solidFill>
                <a:srgbClr val="464653"/>
              </a:solidFill>
            </a:endParaRPr>
          </a:p>
        </p:txBody>
      </p:sp>
      <p:sp>
        <p:nvSpPr>
          <p:cNvPr id="8" name="Titolo 9"/>
          <p:cNvSpPr>
            <a:spLocks noGrp="1"/>
          </p:cNvSpPr>
          <p:nvPr>
            <p:ph type="title"/>
          </p:nvPr>
        </p:nvSpPr>
        <p:spPr>
          <a:xfrm>
            <a:off x="0" y="269776"/>
            <a:ext cx="9144000" cy="1143000"/>
          </a:xfrm>
          <a:prstGeom prst="rect">
            <a:avLst/>
          </a:prstGeom>
        </p:spPr>
        <p:txBody>
          <a:bodyPr>
            <a:noAutofit/>
          </a:bodyPr>
          <a:lstStyle/>
          <a:p>
            <a:r>
              <a:rPr lang="it-IT" dirty="0"/>
              <a:t>Responsabilità sociale d’impresa e </a:t>
            </a:r>
            <a:r>
              <a:rPr lang="it-IT" dirty="0" err="1"/>
              <a:t>accountability</a:t>
            </a:r>
            <a:endParaRPr lang="it-IT" dirty="0"/>
          </a:p>
        </p:txBody>
      </p:sp>
    </p:spTree>
    <p:extLst>
      <p:ext uri="{BB962C8B-B14F-4D97-AF65-F5344CB8AC3E}">
        <p14:creationId xmlns:p14="http://schemas.microsoft.com/office/powerpoint/2010/main" val="3083617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Titolo e contenuto">
    <p:spTree>
      <p:nvGrpSpPr>
        <p:cNvPr id="1" name=""/>
        <p:cNvGrpSpPr/>
        <p:nvPr/>
      </p:nvGrpSpPr>
      <p:grpSpPr>
        <a:xfrm>
          <a:off x="0" y="0"/>
          <a:ext cx="0" cy="0"/>
          <a:chOff x="0" y="0"/>
          <a:chExt cx="0" cy="0"/>
        </a:xfrm>
      </p:grpSpPr>
      <p:sp>
        <p:nvSpPr>
          <p:cNvPr id="3" name="Segnaposto numero diapositiva 28">
            <a:extLst>
              <a:ext uri="{FF2B5EF4-FFF2-40B4-BE49-F238E27FC236}">
                <a16:creationId xmlns:a16="http://schemas.microsoft.com/office/drawing/2014/main" id="{FBBACE40-7BCE-46AB-9999-AB14A946DD95}"/>
              </a:ext>
            </a:extLst>
          </p:cNvPr>
          <p:cNvSpPr txBox="1">
            <a:spLocks/>
          </p:cNvSpPr>
          <p:nvPr userDrawn="1"/>
        </p:nvSpPr>
        <p:spPr>
          <a:xfrm>
            <a:off x="7812088" y="6337300"/>
            <a:ext cx="1219200" cy="365125"/>
          </a:xfrm>
          <a:prstGeom prst="rect">
            <a:avLst/>
          </a:prstGeom>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32B2DF0-BE7C-4244-A45E-AA73BBDCF09B}" type="slidenum">
              <a:rPr lang="it-IT" altLang="it-IT" sz="1000">
                <a:solidFill>
                  <a:srgbClr val="464653"/>
                </a:solidFill>
              </a:rPr>
              <a:pPr algn="r" eaLnBrk="1" hangingPunct="1"/>
              <a:t>‹N›</a:t>
            </a:fld>
            <a:endParaRPr lang="it-IT" altLang="it-IT" sz="1000">
              <a:solidFill>
                <a:srgbClr val="464653"/>
              </a:solidFill>
            </a:endParaRPr>
          </a:p>
        </p:txBody>
      </p:sp>
      <p:sp>
        <p:nvSpPr>
          <p:cNvPr id="8" name="Titolo 9"/>
          <p:cNvSpPr>
            <a:spLocks noGrp="1"/>
          </p:cNvSpPr>
          <p:nvPr>
            <p:ph type="title"/>
          </p:nvPr>
        </p:nvSpPr>
        <p:spPr>
          <a:xfrm>
            <a:off x="0" y="269776"/>
            <a:ext cx="9144000" cy="1143000"/>
          </a:xfrm>
          <a:prstGeom prst="rect">
            <a:avLst/>
          </a:prstGeom>
        </p:spPr>
        <p:txBody>
          <a:bodyPr>
            <a:noAutofit/>
          </a:bodyPr>
          <a:lstStyle/>
          <a:p>
            <a:r>
              <a:rPr lang="it-IT" dirty="0"/>
              <a:t>Responsabilità sociale d’impresa e </a:t>
            </a:r>
            <a:r>
              <a:rPr lang="it-IT" dirty="0" err="1"/>
              <a:t>accountability</a:t>
            </a:r>
            <a:endParaRPr lang="it-IT" dirty="0"/>
          </a:p>
        </p:txBody>
      </p:sp>
    </p:spTree>
    <p:extLst>
      <p:ext uri="{BB962C8B-B14F-4D97-AF65-F5344CB8AC3E}">
        <p14:creationId xmlns:p14="http://schemas.microsoft.com/office/powerpoint/2010/main" val="1997134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Titolo e contenuto">
    <p:spTree>
      <p:nvGrpSpPr>
        <p:cNvPr id="1" name=""/>
        <p:cNvGrpSpPr/>
        <p:nvPr/>
      </p:nvGrpSpPr>
      <p:grpSpPr>
        <a:xfrm>
          <a:off x="0" y="0"/>
          <a:ext cx="0" cy="0"/>
          <a:chOff x="0" y="0"/>
          <a:chExt cx="0" cy="0"/>
        </a:xfrm>
      </p:grpSpPr>
      <p:sp>
        <p:nvSpPr>
          <p:cNvPr id="3" name="Segnaposto numero diapositiva 28">
            <a:extLst>
              <a:ext uri="{FF2B5EF4-FFF2-40B4-BE49-F238E27FC236}">
                <a16:creationId xmlns:a16="http://schemas.microsoft.com/office/drawing/2014/main" id="{235B417E-10BC-4872-A1E8-C188845D2D5A}"/>
              </a:ext>
            </a:extLst>
          </p:cNvPr>
          <p:cNvSpPr txBox="1">
            <a:spLocks/>
          </p:cNvSpPr>
          <p:nvPr userDrawn="1"/>
        </p:nvSpPr>
        <p:spPr>
          <a:xfrm>
            <a:off x="7812088" y="6337300"/>
            <a:ext cx="1219200" cy="365125"/>
          </a:xfrm>
          <a:prstGeom prst="rect">
            <a:avLst/>
          </a:prstGeom>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5E259FD1-3C28-4E75-9E69-B6714BE27DE1}" type="slidenum">
              <a:rPr lang="it-IT" altLang="it-IT" sz="1000">
                <a:solidFill>
                  <a:srgbClr val="464653"/>
                </a:solidFill>
              </a:rPr>
              <a:pPr algn="r" eaLnBrk="1" hangingPunct="1"/>
              <a:t>‹N›</a:t>
            </a:fld>
            <a:endParaRPr lang="it-IT" altLang="it-IT" sz="1000">
              <a:solidFill>
                <a:srgbClr val="464653"/>
              </a:solidFill>
            </a:endParaRPr>
          </a:p>
        </p:txBody>
      </p:sp>
      <p:sp>
        <p:nvSpPr>
          <p:cNvPr id="8" name="Titolo 9"/>
          <p:cNvSpPr>
            <a:spLocks noGrp="1"/>
          </p:cNvSpPr>
          <p:nvPr>
            <p:ph type="title"/>
          </p:nvPr>
        </p:nvSpPr>
        <p:spPr>
          <a:xfrm>
            <a:off x="0" y="269776"/>
            <a:ext cx="9144000" cy="1143000"/>
          </a:xfrm>
          <a:prstGeom prst="rect">
            <a:avLst/>
          </a:prstGeom>
        </p:spPr>
        <p:txBody>
          <a:bodyPr>
            <a:noAutofit/>
          </a:bodyPr>
          <a:lstStyle/>
          <a:p>
            <a:r>
              <a:rPr lang="it-IT" dirty="0"/>
              <a:t>Responsabilità sociale d’impresa e </a:t>
            </a:r>
            <a:r>
              <a:rPr lang="it-IT" dirty="0" err="1"/>
              <a:t>accountability</a:t>
            </a:r>
            <a:endParaRPr lang="it-IT" dirty="0"/>
          </a:p>
        </p:txBody>
      </p:sp>
    </p:spTree>
    <p:extLst>
      <p:ext uri="{BB962C8B-B14F-4D97-AF65-F5344CB8AC3E}">
        <p14:creationId xmlns:p14="http://schemas.microsoft.com/office/powerpoint/2010/main" val="1501889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4" name="Rettangolo arrotondato 11">
            <a:extLst>
              <a:ext uri="{FF2B5EF4-FFF2-40B4-BE49-F238E27FC236}">
                <a16:creationId xmlns:a16="http://schemas.microsoft.com/office/drawing/2014/main" id="{09EA6C2E-C190-4311-838B-63D21766E56D}"/>
              </a:ext>
            </a:extLst>
          </p:cNvPr>
          <p:cNvSpPr/>
          <p:nvPr userDrawn="1"/>
        </p:nvSpPr>
        <p:spPr>
          <a:xfrm>
            <a:off x="395288" y="404813"/>
            <a:ext cx="8353425" cy="79216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8" name="Segnaposto contenuto 7"/>
          <p:cNvSpPr>
            <a:spLocks noGrp="1"/>
          </p:cNvSpPr>
          <p:nvPr>
            <p:ph sz="quarter" idx="1"/>
          </p:nvPr>
        </p:nvSpPr>
        <p:spPr>
          <a:xfrm>
            <a:off x="457200" y="1219200"/>
            <a:ext cx="8229600" cy="4937760"/>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Titolo 9"/>
          <p:cNvSpPr>
            <a:spLocks noGrp="1"/>
          </p:cNvSpPr>
          <p:nvPr>
            <p:ph type="title"/>
          </p:nvPr>
        </p:nvSpPr>
        <p:spPr>
          <a:xfrm>
            <a:off x="457200" y="152400"/>
            <a:ext cx="8229600" cy="990600"/>
          </a:xfrm>
        </p:spPr>
        <p:txBody>
          <a:bodyPr>
            <a:normAutofit/>
          </a:bodyPr>
          <a:lstStyle/>
          <a:p>
            <a:r>
              <a:rPr lang="it-IT" dirty="0"/>
              <a:t>RSI e impresa sociale: aspetti definitori</a:t>
            </a:r>
          </a:p>
        </p:txBody>
      </p:sp>
      <p:sp>
        <p:nvSpPr>
          <p:cNvPr id="5" name="Segnaposto piè di pagina 16">
            <a:extLst>
              <a:ext uri="{FF2B5EF4-FFF2-40B4-BE49-F238E27FC236}">
                <a16:creationId xmlns:a16="http://schemas.microsoft.com/office/drawing/2014/main" id="{F97EE211-791C-4F43-A1BE-7440D3D5E7DC}"/>
              </a:ext>
            </a:extLst>
          </p:cNvPr>
          <p:cNvSpPr>
            <a:spLocks noGrp="1"/>
          </p:cNvSpPr>
          <p:nvPr>
            <p:ph type="ftr" sz="quarter" idx="10"/>
          </p:nvPr>
        </p:nvSpPr>
        <p:spPr>
          <a:xfrm>
            <a:off x="1835150" y="6381750"/>
            <a:ext cx="5473700" cy="365125"/>
          </a:xfrm>
        </p:spPr>
        <p:txBody>
          <a:bodyPr anchor="b"/>
          <a:lstStyle>
            <a:lvl1pPr algn="ctr">
              <a:defRPr sz="1050">
                <a:solidFill>
                  <a:schemeClr val="tx2"/>
                </a:solidFill>
              </a:defRPr>
            </a:lvl1pPr>
          </a:lstStyle>
          <a:p>
            <a:pPr>
              <a:defRPr/>
            </a:pPr>
            <a:r>
              <a:rPr lang="it-IT"/>
              <a:t>Responsabilità sociale delle imprese</a:t>
            </a:r>
            <a:endParaRPr lang="it-IT" dirty="0"/>
          </a:p>
        </p:txBody>
      </p:sp>
      <p:sp>
        <p:nvSpPr>
          <p:cNvPr id="6" name="Segnaposto numero diapositiva 28">
            <a:extLst>
              <a:ext uri="{FF2B5EF4-FFF2-40B4-BE49-F238E27FC236}">
                <a16:creationId xmlns:a16="http://schemas.microsoft.com/office/drawing/2014/main" id="{C5CD6C33-2508-4158-9346-48FDF4675AD6}"/>
              </a:ext>
            </a:extLst>
          </p:cNvPr>
          <p:cNvSpPr>
            <a:spLocks noGrp="1"/>
          </p:cNvSpPr>
          <p:nvPr>
            <p:ph type="sldNum" sz="quarter" idx="11"/>
          </p:nvPr>
        </p:nvSpPr>
        <p:spPr>
          <a:xfrm>
            <a:off x="179388" y="6381750"/>
            <a:ext cx="1219200" cy="365125"/>
          </a:xfrm>
        </p:spPr>
        <p:txBody>
          <a:bodyPr anchor="b"/>
          <a:lstStyle>
            <a:lvl1pPr>
              <a:defRPr sz="1000">
                <a:solidFill>
                  <a:schemeClr val="tx2"/>
                </a:solidFill>
              </a:defRPr>
            </a:lvl1pPr>
          </a:lstStyle>
          <a:p>
            <a:fld id="{5A7847EF-DCAB-4F28-863F-442B5549B6F4}" type="slidenum">
              <a:rPr lang="it-IT" altLang="it-IT"/>
              <a:pPr/>
              <a:t>‹N›</a:t>
            </a:fld>
            <a:endParaRPr lang="it-IT" altLang="it-IT"/>
          </a:p>
        </p:txBody>
      </p:sp>
    </p:spTree>
    <p:extLst>
      <p:ext uri="{BB962C8B-B14F-4D97-AF65-F5344CB8AC3E}">
        <p14:creationId xmlns:p14="http://schemas.microsoft.com/office/powerpoint/2010/main" val="1192894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olo e contenuto">
    <p:spTree>
      <p:nvGrpSpPr>
        <p:cNvPr id="1" name=""/>
        <p:cNvGrpSpPr/>
        <p:nvPr/>
      </p:nvGrpSpPr>
      <p:grpSpPr>
        <a:xfrm>
          <a:off x="0" y="0"/>
          <a:ext cx="0" cy="0"/>
          <a:chOff x="0" y="0"/>
          <a:chExt cx="0" cy="0"/>
        </a:xfrm>
      </p:grpSpPr>
      <p:sp>
        <p:nvSpPr>
          <p:cNvPr id="4" name="Rettangolo arrotondato 11">
            <a:extLst>
              <a:ext uri="{FF2B5EF4-FFF2-40B4-BE49-F238E27FC236}">
                <a16:creationId xmlns:a16="http://schemas.microsoft.com/office/drawing/2014/main" id="{2AAD4EE2-84F4-45CD-857E-2AAF44C78E83}"/>
              </a:ext>
            </a:extLst>
          </p:cNvPr>
          <p:cNvSpPr/>
          <p:nvPr userDrawn="1"/>
        </p:nvSpPr>
        <p:spPr>
          <a:xfrm>
            <a:off x="395288" y="404813"/>
            <a:ext cx="8353425" cy="79216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7" name="Segnaposto contenuto 26"/>
          <p:cNvSpPr>
            <a:spLocks noGrp="1"/>
          </p:cNvSpPr>
          <p:nvPr>
            <p:ph idx="1"/>
          </p:nvPr>
        </p:nvSpPr>
        <p:spPr/>
        <p:txBody>
          <a:bodyPr/>
          <a:lstStyle>
            <a:lvl1pPr>
              <a:lnSpc>
                <a:spcPct val="80000"/>
              </a:lnSpc>
              <a:spcBef>
                <a:spcPts val="600"/>
              </a:spcBef>
              <a:buClr>
                <a:schemeClr val="accent1">
                  <a:lumMod val="50000"/>
                </a:schemeClr>
              </a:buClr>
              <a:buFont typeface="Wingdings" pitchFamily="2" charset="2"/>
              <a:buChar char="§"/>
              <a:defRPr/>
            </a:lvl1pPr>
            <a:lvl2pPr>
              <a:lnSpc>
                <a:spcPct val="80000"/>
              </a:lnSpc>
              <a:spcBef>
                <a:spcPts val="600"/>
              </a:spcBef>
              <a:buClr>
                <a:schemeClr val="accent1">
                  <a:lumMod val="50000"/>
                </a:schemeClr>
              </a:buClr>
              <a:buFont typeface="Wingdings" pitchFamily="2" charset="2"/>
              <a:buChar char="§"/>
              <a:defRPr/>
            </a:lvl2pPr>
            <a:lvl3pPr>
              <a:lnSpc>
                <a:spcPct val="80000"/>
              </a:lnSpc>
              <a:spcBef>
                <a:spcPts val="600"/>
              </a:spcBef>
              <a:buClr>
                <a:schemeClr val="accent1">
                  <a:lumMod val="50000"/>
                </a:schemeClr>
              </a:buClr>
              <a:buFont typeface="Wingdings" pitchFamily="2" charset="2"/>
              <a:buChar char="§"/>
              <a:defRPr/>
            </a:lvl3pPr>
            <a:lvl4pPr>
              <a:lnSpc>
                <a:spcPct val="80000"/>
              </a:lnSpc>
              <a:spcBef>
                <a:spcPts val="600"/>
              </a:spcBef>
              <a:buClr>
                <a:schemeClr val="accent1">
                  <a:lumMod val="50000"/>
                </a:schemeClr>
              </a:buClr>
              <a:buFont typeface="Wingdings" pitchFamily="2" charset="2"/>
              <a:buChar char="§"/>
              <a:defRPr/>
            </a:lvl4pPr>
            <a:lvl5pPr>
              <a:lnSpc>
                <a:spcPct val="80000"/>
              </a:lnSpc>
              <a:spcBef>
                <a:spcPts val="600"/>
              </a:spcBef>
              <a:buClr>
                <a:schemeClr val="accent1">
                  <a:lumMod val="50000"/>
                </a:schemeClr>
              </a:buClr>
              <a:buFont typeface="Wingdings" pitchFamily="2" charset="2"/>
              <a:buChar char="§"/>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12" name="Titolo 9"/>
          <p:cNvSpPr>
            <a:spLocks noGrp="1"/>
          </p:cNvSpPr>
          <p:nvPr>
            <p:ph type="title" idx="4294967295"/>
          </p:nvPr>
        </p:nvSpPr>
        <p:spPr>
          <a:xfrm>
            <a:off x="457200" y="152400"/>
            <a:ext cx="8229600" cy="990600"/>
          </a:xfrm>
        </p:spPr>
        <p:txBody>
          <a:bodyPr/>
          <a:lstStyle/>
          <a:p>
            <a:r>
              <a:rPr lang="it-IT" dirty="0"/>
              <a:t>RSI - RESPONSABILITÀ SOCIALE DELLE IMPRESE </a:t>
            </a:r>
          </a:p>
        </p:txBody>
      </p:sp>
      <p:sp>
        <p:nvSpPr>
          <p:cNvPr id="5" name="Segnaposto numero diapositiva 28">
            <a:extLst>
              <a:ext uri="{FF2B5EF4-FFF2-40B4-BE49-F238E27FC236}">
                <a16:creationId xmlns:a16="http://schemas.microsoft.com/office/drawing/2014/main" id="{12298CC6-59BA-4DEE-B0AA-80FACD804343}"/>
              </a:ext>
            </a:extLst>
          </p:cNvPr>
          <p:cNvSpPr>
            <a:spLocks noGrp="1"/>
          </p:cNvSpPr>
          <p:nvPr>
            <p:ph type="sldNum" sz="quarter" idx="10"/>
          </p:nvPr>
        </p:nvSpPr>
        <p:spPr>
          <a:xfrm>
            <a:off x="179388" y="6381750"/>
            <a:ext cx="1219200" cy="365125"/>
          </a:xfrm>
        </p:spPr>
        <p:txBody>
          <a:bodyPr anchor="b"/>
          <a:lstStyle>
            <a:lvl1pPr>
              <a:defRPr sz="1000">
                <a:solidFill>
                  <a:schemeClr val="tx2"/>
                </a:solidFill>
              </a:defRPr>
            </a:lvl1pPr>
          </a:lstStyle>
          <a:p>
            <a:fld id="{0CA3AA06-E5E0-47FA-B6AF-32C44BF7FDEA}" type="slidenum">
              <a:rPr lang="it-IT" altLang="it-IT"/>
              <a:pPr/>
              <a:t>‹N›</a:t>
            </a:fld>
            <a:endParaRPr lang="it-IT" altLang="it-IT"/>
          </a:p>
        </p:txBody>
      </p:sp>
    </p:spTree>
    <p:extLst>
      <p:ext uri="{BB962C8B-B14F-4D97-AF65-F5344CB8AC3E}">
        <p14:creationId xmlns:p14="http://schemas.microsoft.com/office/powerpoint/2010/main" val="159553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6_Titolo e contenuto">
    <p:spTree>
      <p:nvGrpSpPr>
        <p:cNvPr id="1" name=""/>
        <p:cNvGrpSpPr/>
        <p:nvPr/>
      </p:nvGrpSpPr>
      <p:grpSpPr>
        <a:xfrm>
          <a:off x="0" y="0"/>
          <a:ext cx="0" cy="0"/>
          <a:chOff x="0" y="0"/>
          <a:chExt cx="0" cy="0"/>
        </a:xfrm>
      </p:grpSpPr>
      <p:sp>
        <p:nvSpPr>
          <p:cNvPr id="3" name="Rettangolo arrotondato 11">
            <a:extLst>
              <a:ext uri="{FF2B5EF4-FFF2-40B4-BE49-F238E27FC236}">
                <a16:creationId xmlns:a16="http://schemas.microsoft.com/office/drawing/2014/main" id="{9FBBF26D-7BF6-4B33-8BEA-F61E9B49CFAD}"/>
              </a:ext>
            </a:extLst>
          </p:cNvPr>
          <p:cNvSpPr/>
          <p:nvPr userDrawn="1"/>
        </p:nvSpPr>
        <p:spPr>
          <a:xfrm>
            <a:off x="395288" y="404813"/>
            <a:ext cx="8353425" cy="79216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7" name="Segnaposto contenuto 26"/>
          <p:cNvSpPr>
            <a:spLocks noGrp="1"/>
          </p:cNvSpPr>
          <p:nvPr>
            <p:ph idx="1"/>
          </p:nvPr>
        </p:nvSpPr>
        <p:spPr/>
        <p:txBody>
          <a:bodyPr/>
          <a:lstStyle>
            <a:lvl1pPr>
              <a:lnSpc>
                <a:spcPct val="80000"/>
              </a:lnSpc>
              <a:spcBef>
                <a:spcPts val="600"/>
              </a:spcBef>
              <a:buFont typeface="Wingdings" pitchFamily="2" charset="2"/>
              <a:buChar char="§"/>
              <a:defRPr/>
            </a:lvl1pPr>
            <a:lvl2pPr>
              <a:lnSpc>
                <a:spcPct val="80000"/>
              </a:lnSpc>
              <a:spcBef>
                <a:spcPts val="600"/>
              </a:spcBef>
              <a:defRPr/>
            </a:lvl2pPr>
            <a:lvl3pPr>
              <a:lnSpc>
                <a:spcPct val="80000"/>
              </a:lnSpc>
              <a:spcBef>
                <a:spcPts val="600"/>
              </a:spcBef>
              <a:defRPr/>
            </a:lvl3pPr>
            <a:lvl4pPr>
              <a:lnSpc>
                <a:spcPct val="80000"/>
              </a:lnSpc>
              <a:spcBef>
                <a:spcPts val="600"/>
              </a:spcBef>
              <a:defRPr/>
            </a:lvl4pPr>
            <a:lvl5pPr>
              <a:lnSpc>
                <a:spcPct val="80000"/>
              </a:lnSpc>
              <a:spcBef>
                <a:spcPts val="600"/>
              </a:spcBef>
              <a:defRPr/>
            </a:lvl5pPr>
          </a:lstStyle>
          <a:p>
            <a:pPr lvl="0"/>
            <a:r>
              <a:rPr lang="it-IT" dirty="0"/>
              <a:t>Fare clic per modificare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endParaRPr lang="en-US" dirty="0"/>
          </a:p>
        </p:txBody>
      </p:sp>
      <p:sp>
        <p:nvSpPr>
          <p:cNvPr id="4" name="Segnaposto numero diapositiva 28">
            <a:extLst>
              <a:ext uri="{FF2B5EF4-FFF2-40B4-BE49-F238E27FC236}">
                <a16:creationId xmlns:a16="http://schemas.microsoft.com/office/drawing/2014/main" id="{1B5184BD-90E1-4623-82A2-983E6E93B43D}"/>
              </a:ext>
            </a:extLst>
          </p:cNvPr>
          <p:cNvSpPr>
            <a:spLocks noGrp="1"/>
          </p:cNvSpPr>
          <p:nvPr>
            <p:ph type="sldNum" sz="quarter" idx="10"/>
          </p:nvPr>
        </p:nvSpPr>
        <p:spPr>
          <a:xfrm>
            <a:off x="179388" y="6381750"/>
            <a:ext cx="1219200" cy="365125"/>
          </a:xfrm>
        </p:spPr>
        <p:txBody>
          <a:bodyPr anchor="b"/>
          <a:lstStyle>
            <a:lvl1pPr>
              <a:defRPr sz="1000"/>
            </a:lvl1pPr>
          </a:lstStyle>
          <a:p>
            <a:fld id="{0EACEB53-E9E7-4FD4-8907-C72D3DB9F514}" type="slidenum">
              <a:rPr lang="it-IT" altLang="it-IT"/>
              <a:pPr/>
              <a:t>‹N›</a:t>
            </a:fld>
            <a:endParaRPr lang="it-IT" altLang="it-IT"/>
          </a:p>
        </p:txBody>
      </p:sp>
    </p:spTree>
    <p:extLst>
      <p:ext uri="{BB962C8B-B14F-4D97-AF65-F5344CB8AC3E}">
        <p14:creationId xmlns:p14="http://schemas.microsoft.com/office/powerpoint/2010/main" val="1411305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Layout personalizzato">
    <p:spTree>
      <p:nvGrpSpPr>
        <p:cNvPr id="1" name=""/>
        <p:cNvGrpSpPr/>
        <p:nvPr/>
      </p:nvGrpSpPr>
      <p:grpSpPr>
        <a:xfrm>
          <a:off x="0" y="0"/>
          <a:ext cx="0" cy="0"/>
          <a:chOff x="0" y="0"/>
          <a:chExt cx="0" cy="0"/>
        </a:xfrm>
      </p:grpSpPr>
      <p:sp>
        <p:nvSpPr>
          <p:cNvPr id="3" name="Rettangolo arrotondato 11">
            <a:extLst>
              <a:ext uri="{FF2B5EF4-FFF2-40B4-BE49-F238E27FC236}">
                <a16:creationId xmlns:a16="http://schemas.microsoft.com/office/drawing/2014/main" id="{AD0B9A1C-29B6-42C4-BFCB-39FB8F29020A}"/>
              </a:ext>
            </a:extLst>
          </p:cNvPr>
          <p:cNvSpPr/>
          <p:nvPr userDrawn="1"/>
        </p:nvSpPr>
        <p:spPr>
          <a:xfrm>
            <a:off x="395288" y="404813"/>
            <a:ext cx="8353425" cy="79216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2" name="Titolo 1"/>
          <p:cNvSpPr>
            <a:spLocks noGrp="1"/>
          </p:cNvSpPr>
          <p:nvPr>
            <p:ph type="title"/>
          </p:nvPr>
        </p:nvSpPr>
        <p:spPr>
          <a:xfrm>
            <a:off x="223838" y="67637"/>
            <a:ext cx="8829675" cy="444978"/>
          </a:xfrm>
        </p:spPr>
        <p:txBody>
          <a:bodyPr/>
          <a:lstStyle/>
          <a:p>
            <a:r>
              <a:rPr lang="it-IT"/>
              <a:t>Fare clic per modificare stile</a:t>
            </a:r>
          </a:p>
        </p:txBody>
      </p:sp>
      <p:sp>
        <p:nvSpPr>
          <p:cNvPr id="4" name="Segnaposto piè di pagina 18">
            <a:extLst>
              <a:ext uri="{FF2B5EF4-FFF2-40B4-BE49-F238E27FC236}">
                <a16:creationId xmlns:a16="http://schemas.microsoft.com/office/drawing/2014/main" id="{18F12CC5-C15A-4A94-91B3-16647ACFDC9E}"/>
              </a:ext>
            </a:extLst>
          </p:cNvPr>
          <p:cNvSpPr>
            <a:spLocks noGrp="1"/>
          </p:cNvSpPr>
          <p:nvPr>
            <p:ph type="ftr" sz="quarter" idx="10"/>
          </p:nvPr>
        </p:nvSpPr>
        <p:spPr/>
        <p:txBody>
          <a:bodyPr/>
          <a:lstStyle>
            <a:lvl1pPr algn="l">
              <a:defRPr sz="1600">
                <a:solidFill>
                  <a:prstClr val="black">
                    <a:lumMod val="75000"/>
                    <a:lumOff val="25000"/>
                  </a:prstClr>
                </a:solidFill>
              </a:defRPr>
            </a:lvl1pPr>
          </a:lstStyle>
          <a:p>
            <a:pPr>
              <a:defRPr/>
            </a:pPr>
            <a:r>
              <a:rPr lang="it-IT"/>
              <a:t>Responsabilità sociale delle imprese</a:t>
            </a:r>
          </a:p>
        </p:txBody>
      </p:sp>
      <p:sp>
        <p:nvSpPr>
          <p:cNvPr id="5" name="Segnaposto numero diapositiva 28">
            <a:extLst>
              <a:ext uri="{FF2B5EF4-FFF2-40B4-BE49-F238E27FC236}">
                <a16:creationId xmlns:a16="http://schemas.microsoft.com/office/drawing/2014/main" id="{DD4F8A60-4F40-4E13-9FED-520B9999E134}"/>
              </a:ext>
            </a:extLst>
          </p:cNvPr>
          <p:cNvSpPr>
            <a:spLocks noGrp="1"/>
          </p:cNvSpPr>
          <p:nvPr>
            <p:ph type="sldNum" sz="quarter" idx="11"/>
          </p:nvPr>
        </p:nvSpPr>
        <p:spPr>
          <a:xfrm>
            <a:off x="179388" y="6381750"/>
            <a:ext cx="1219200" cy="365125"/>
          </a:xfrm>
        </p:spPr>
        <p:txBody>
          <a:bodyPr anchor="b"/>
          <a:lstStyle>
            <a:lvl1pPr>
              <a:defRPr sz="1000"/>
            </a:lvl1pPr>
          </a:lstStyle>
          <a:p>
            <a:fld id="{A90673F4-A792-48DC-870F-47708B31579A}" type="slidenum">
              <a:rPr lang="it-IT" altLang="it-IT"/>
              <a:pPr/>
              <a:t>‹N›</a:t>
            </a:fld>
            <a:endParaRPr lang="it-IT" altLang="it-IT"/>
          </a:p>
        </p:txBody>
      </p:sp>
    </p:spTree>
    <p:extLst>
      <p:ext uri="{BB962C8B-B14F-4D97-AF65-F5344CB8AC3E}">
        <p14:creationId xmlns:p14="http://schemas.microsoft.com/office/powerpoint/2010/main" val="3254033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olo e contenuto">
    <p:spTree>
      <p:nvGrpSpPr>
        <p:cNvPr id="1" name=""/>
        <p:cNvGrpSpPr/>
        <p:nvPr/>
      </p:nvGrpSpPr>
      <p:grpSpPr>
        <a:xfrm>
          <a:off x="0" y="0"/>
          <a:ext cx="0" cy="0"/>
          <a:chOff x="0" y="0"/>
          <a:chExt cx="0" cy="0"/>
        </a:xfrm>
      </p:grpSpPr>
      <p:sp>
        <p:nvSpPr>
          <p:cNvPr id="3" name="Segnaposto numero diapositiva 28">
            <a:extLst>
              <a:ext uri="{FF2B5EF4-FFF2-40B4-BE49-F238E27FC236}">
                <a16:creationId xmlns:a16="http://schemas.microsoft.com/office/drawing/2014/main" id="{E33AE3B7-77FB-42A7-95AD-DB6308ED9560}"/>
              </a:ext>
            </a:extLst>
          </p:cNvPr>
          <p:cNvSpPr txBox="1">
            <a:spLocks/>
          </p:cNvSpPr>
          <p:nvPr userDrawn="1"/>
        </p:nvSpPr>
        <p:spPr>
          <a:xfrm>
            <a:off x="7812088" y="6337300"/>
            <a:ext cx="1219200" cy="365125"/>
          </a:xfrm>
          <a:prstGeom prst="rect">
            <a:avLst/>
          </a:prstGeom>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91DE433F-E1F9-48F3-B63E-63414EE382C1}" type="slidenum">
              <a:rPr lang="it-IT" altLang="it-IT" sz="1000">
                <a:solidFill>
                  <a:srgbClr val="464653"/>
                </a:solidFill>
              </a:rPr>
              <a:pPr algn="r" eaLnBrk="1" hangingPunct="1"/>
              <a:t>‹N›</a:t>
            </a:fld>
            <a:endParaRPr lang="it-IT" altLang="it-IT" sz="1000">
              <a:solidFill>
                <a:srgbClr val="464653"/>
              </a:solidFill>
            </a:endParaRPr>
          </a:p>
        </p:txBody>
      </p:sp>
      <p:sp>
        <p:nvSpPr>
          <p:cNvPr id="8" name="Titolo 9"/>
          <p:cNvSpPr>
            <a:spLocks noGrp="1"/>
          </p:cNvSpPr>
          <p:nvPr>
            <p:ph type="title"/>
          </p:nvPr>
        </p:nvSpPr>
        <p:spPr>
          <a:xfrm>
            <a:off x="0" y="269776"/>
            <a:ext cx="9144000" cy="1143000"/>
          </a:xfrm>
          <a:prstGeom prst="rect">
            <a:avLst/>
          </a:prstGeom>
        </p:spPr>
        <p:txBody>
          <a:bodyPr>
            <a:noAutofit/>
          </a:bodyPr>
          <a:lstStyle/>
          <a:p>
            <a:r>
              <a:rPr lang="it-IT" dirty="0"/>
              <a:t>Responsabilità sociale d’impresa e </a:t>
            </a:r>
            <a:r>
              <a:rPr lang="it-IT" dirty="0" err="1"/>
              <a:t>accountability</a:t>
            </a:r>
            <a:endParaRPr lang="it-IT" dirty="0"/>
          </a:p>
        </p:txBody>
      </p:sp>
    </p:spTree>
    <p:extLst>
      <p:ext uri="{BB962C8B-B14F-4D97-AF65-F5344CB8AC3E}">
        <p14:creationId xmlns:p14="http://schemas.microsoft.com/office/powerpoint/2010/main" val="99950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Titolo e contenuto">
    <p:spTree>
      <p:nvGrpSpPr>
        <p:cNvPr id="1" name=""/>
        <p:cNvGrpSpPr/>
        <p:nvPr/>
      </p:nvGrpSpPr>
      <p:grpSpPr>
        <a:xfrm>
          <a:off x="0" y="0"/>
          <a:ext cx="0" cy="0"/>
          <a:chOff x="0" y="0"/>
          <a:chExt cx="0" cy="0"/>
        </a:xfrm>
      </p:grpSpPr>
      <p:sp>
        <p:nvSpPr>
          <p:cNvPr id="3" name="Segnaposto numero diapositiva 28">
            <a:extLst>
              <a:ext uri="{FF2B5EF4-FFF2-40B4-BE49-F238E27FC236}">
                <a16:creationId xmlns:a16="http://schemas.microsoft.com/office/drawing/2014/main" id="{F9D65A9F-F5A9-4E42-905A-897700042BE3}"/>
              </a:ext>
            </a:extLst>
          </p:cNvPr>
          <p:cNvSpPr txBox="1">
            <a:spLocks/>
          </p:cNvSpPr>
          <p:nvPr userDrawn="1"/>
        </p:nvSpPr>
        <p:spPr>
          <a:xfrm>
            <a:off x="7812088" y="6337300"/>
            <a:ext cx="1219200" cy="365125"/>
          </a:xfrm>
          <a:prstGeom prst="rect">
            <a:avLst/>
          </a:prstGeom>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DA4144AE-DDE1-4082-9D94-98819537E45A}" type="slidenum">
              <a:rPr lang="it-IT" altLang="it-IT" sz="1000">
                <a:solidFill>
                  <a:srgbClr val="464653"/>
                </a:solidFill>
              </a:rPr>
              <a:pPr algn="r" eaLnBrk="1" hangingPunct="1"/>
              <a:t>‹N›</a:t>
            </a:fld>
            <a:endParaRPr lang="it-IT" altLang="it-IT" sz="1000">
              <a:solidFill>
                <a:srgbClr val="464653"/>
              </a:solidFill>
            </a:endParaRPr>
          </a:p>
        </p:txBody>
      </p:sp>
      <p:sp>
        <p:nvSpPr>
          <p:cNvPr id="8" name="Titolo 9"/>
          <p:cNvSpPr>
            <a:spLocks noGrp="1"/>
          </p:cNvSpPr>
          <p:nvPr>
            <p:ph type="title"/>
          </p:nvPr>
        </p:nvSpPr>
        <p:spPr>
          <a:xfrm>
            <a:off x="0" y="269776"/>
            <a:ext cx="9144000" cy="1143000"/>
          </a:xfrm>
          <a:prstGeom prst="rect">
            <a:avLst/>
          </a:prstGeom>
        </p:spPr>
        <p:txBody>
          <a:bodyPr>
            <a:noAutofit/>
          </a:bodyPr>
          <a:lstStyle/>
          <a:p>
            <a:r>
              <a:rPr lang="it-IT" dirty="0"/>
              <a:t>Responsabilità sociale d’impresa e </a:t>
            </a:r>
            <a:r>
              <a:rPr lang="it-IT" dirty="0" err="1"/>
              <a:t>accountability</a:t>
            </a:r>
            <a:endParaRPr lang="it-IT" dirty="0"/>
          </a:p>
        </p:txBody>
      </p:sp>
    </p:spTree>
    <p:extLst>
      <p:ext uri="{BB962C8B-B14F-4D97-AF65-F5344CB8AC3E}">
        <p14:creationId xmlns:p14="http://schemas.microsoft.com/office/powerpoint/2010/main" val="2248047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Titolo e contenuto">
    <p:spTree>
      <p:nvGrpSpPr>
        <p:cNvPr id="1" name=""/>
        <p:cNvGrpSpPr/>
        <p:nvPr/>
      </p:nvGrpSpPr>
      <p:grpSpPr>
        <a:xfrm>
          <a:off x="0" y="0"/>
          <a:ext cx="0" cy="0"/>
          <a:chOff x="0" y="0"/>
          <a:chExt cx="0" cy="0"/>
        </a:xfrm>
      </p:grpSpPr>
      <p:sp>
        <p:nvSpPr>
          <p:cNvPr id="3" name="Segnaposto numero diapositiva 28">
            <a:extLst>
              <a:ext uri="{FF2B5EF4-FFF2-40B4-BE49-F238E27FC236}">
                <a16:creationId xmlns:a16="http://schemas.microsoft.com/office/drawing/2014/main" id="{B146D977-2BB9-46F0-BEE4-26DBD6A7276B}"/>
              </a:ext>
            </a:extLst>
          </p:cNvPr>
          <p:cNvSpPr txBox="1">
            <a:spLocks/>
          </p:cNvSpPr>
          <p:nvPr userDrawn="1"/>
        </p:nvSpPr>
        <p:spPr>
          <a:xfrm>
            <a:off x="7812088" y="6337300"/>
            <a:ext cx="1219200" cy="365125"/>
          </a:xfrm>
          <a:prstGeom prst="rect">
            <a:avLst/>
          </a:prstGeom>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F8A8C14F-996C-4616-848A-AAE2BE2DCB51}" type="slidenum">
              <a:rPr lang="it-IT" altLang="it-IT" sz="1000">
                <a:solidFill>
                  <a:srgbClr val="464653"/>
                </a:solidFill>
              </a:rPr>
              <a:pPr algn="r" eaLnBrk="1" hangingPunct="1"/>
              <a:t>‹N›</a:t>
            </a:fld>
            <a:endParaRPr lang="it-IT" altLang="it-IT" sz="1000">
              <a:solidFill>
                <a:srgbClr val="464653"/>
              </a:solidFill>
            </a:endParaRPr>
          </a:p>
        </p:txBody>
      </p:sp>
      <p:sp>
        <p:nvSpPr>
          <p:cNvPr id="8" name="Titolo 9"/>
          <p:cNvSpPr>
            <a:spLocks noGrp="1"/>
          </p:cNvSpPr>
          <p:nvPr>
            <p:ph type="title"/>
          </p:nvPr>
        </p:nvSpPr>
        <p:spPr>
          <a:xfrm>
            <a:off x="0" y="269776"/>
            <a:ext cx="9144000" cy="1143000"/>
          </a:xfrm>
          <a:prstGeom prst="rect">
            <a:avLst/>
          </a:prstGeom>
        </p:spPr>
        <p:txBody>
          <a:bodyPr>
            <a:noAutofit/>
          </a:bodyPr>
          <a:lstStyle/>
          <a:p>
            <a:r>
              <a:rPr lang="it-IT" dirty="0"/>
              <a:t>Responsabilità sociale d’impresa e </a:t>
            </a:r>
            <a:r>
              <a:rPr lang="it-IT" dirty="0" err="1"/>
              <a:t>accountability</a:t>
            </a:r>
            <a:endParaRPr lang="it-IT" dirty="0"/>
          </a:p>
        </p:txBody>
      </p:sp>
    </p:spTree>
    <p:extLst>
      <p:ext uri="{BB962C8B-B14F-4D97-AF65-F5344CB8AC3E}">
        <p14:creationId xmlns:p14="http://schemas.microsoft.com/office/powerpoint/2010/main" val="2287465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Titolo e contenuto">
    <p:spTree>
      <p:nvGrpSpPr>
        <p:cNvPr id="1" name=""/>
        <p:cNvGrpSpPr/>
        <p:nvPr/>
      </p:nvGrpSpPr>
      <p:grpSpPr>
        <a:xfrm>
          <a:off x="0" y="0"/>
          <a:ext cx="0" cy="0"/>
          <a:chOff x="0" y="0"/>
          <a:chExt cx="0" cy="0"/>
        </a:xfrm>
      </p:grpSpPr>
      <p:sp>
        <p:nvSpPr>
          <p:cNvPr id="3" name="Segnaposto numero diapositiva 28">
            <a:extLst>
              <a:ext uri="{FF2B5EF4-FFF2-40B4-BE49-F238E27FC236}">
                <a16:creationId xmlns:a16="http://schemas.microsoft.com/office/drawing/2014/main" id="{F1921D4B-0339-48D4-8390-15B5531A288A}"/>
              </a:ext>
            </a:extLst>
          </p:cNvPr>
          <p:cNvSpPr txBox="1">
            <a:spLocks/>
          </p:cNvSpPr>
          <p:nvPr userDrawn="1"/>
        </p:nvSpPr>
        <p:spPr>
          <a:xfrm>
            <a:off x="7812088" y="6337300"/>
            <a:ext cx="1219200" cy="365125"/>
          </a:xfrm>
          <a:prstGeom prst="rect">
            <a:avLst/>
          </a:prstGeom>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EB4763B-AAED-4664-8520-FB1B5BE6C394}" type="slidenum">
              <a:rPr lang="it-IT" altLang="it-IT" sz="1000">
                <a:solidFill>
                  <a:srgbClr val="464653"/>
                </a:solidFill>
              </a:rPr>
              <a:pPr algn="r" eaLnBrk="1" hangingPunct="1"/>
              <a:t>‹N›</a:t>
            </a:fld>
            <a:endParaRPr lang="it-IT" altLang="it-IT" sz="1000">
              <a:solidFill>
                <a:srgbClr val="464653"/>
              </a:solidFill>
            </a:endParaRPr>
          </a:p>
        </p:txBody>
      </p:sp>
      <p:sp>
        <p:nvSpPr>
          <p:cNvPr id="8" name="Titolo 9"/>
          <p:cNvSpPr>
            <a:spLocks noGrp="1"/>
          </p:cNvSpPr>
          <p:nvPr>
            <p:ph type="title"/>
          </p:nvPr>
        </p:nvSpPr>
        <p:spPr>
          <a:xfrm>
            <a:off x="0" y="269776"/>
            <a:ext cx="9144000" cy="1143000"/>
          </a:xfrm>
          <a:prstGeom prst="rect">
            <a:avLst/>
          </a:prstGeom>
        </p:spPr>
        <p:txBody>
          <a:bodyPr>
            <a:noAutofit/>
          </a:bodyPr>
          <a:lstStyle/>
          <a:p>
            <a:r>
              <a:rPr lang="it-IT" dirty="0"/>
              <a:t>Responsabilità sociale d’impresa e </a:t>
            </a:r>
            <a:r>
              <a:rPr lang="it-IT" dirty="0" err="1"/>
              <a:t>accountability</a:t>
            </a:r>
            <a:endParaRPr lang="it-IT" dirty="0"/>
          </a:p>
        </p:txBody>
      </p:sp>
    </p:spTree>
    <p:extLst>
      <p:ext uri="{BB962C8B-B14F-4D97-AF65-F5344CB8AC3E}">
        <p14:creationId xmlns:p14="http://schemas.microsoft.com/office/powerpoint/2010/main" val="2110297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21">
            <a:extLst>
              <a:ext uri="{FF2B5EF4-FFF2-40B4-BE49-F238E27FC236}">
                <a16:creationId xmlns:a16="http://schemas.microsoft.com/office/drawing/2014/main" id="{D9A5C1DA-25D8-4DB2-A40C-3C45EA982E7D}"/>
              </a:ext>
            </a:extLst>
          </p:cNvPr>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it-IT" altLang="it-IT"/>
              <a:t>Fare clic per modificare lo stile del titolo</a:t>
            </a:r>
            <a:endParaRPr lang="en-US" altLang="it-IT"/>
          </a:p>
        </p:txBody>
      </p:sp>
      <p:sp>
        <p:nvSpPr>
          <p:cNvPr id="1027" name="Segnaposto testo 12">
            <a:extLst>
              <a:ext uri="{FF2B5EF4-FFF2-40B4-BE49-F238E27FC236}">
                <a16:creationId xmlns:a16="http://schemas.microsoft.com/office/drawing/2014/main" id="{66298CDA-3E6F-4F01-9A16-E6148D4F8B73}"/>
              </a:ext>
            </a:extLst>
          </p:cNvPr>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endParaRPr lang="en-US" altLang="it-IT"/>
          </a:p>
        </p:txBody>
      </p:sp>
      <p:sp>
        <p:nvSpPr>
          <p:cNvPr id="14" name="Segnaposto data 13">
            <a:extLst>
              <a:ext uri="{FF2B5EF4-FFF2-40B4-BE49-F238E27FC236}">
                <a16:creationId xmlns:a16="http://schemas.microsoft.com/office/drawing/2014/main" id="{AAB2C092-649B-479A-959E-19952E0D5F9B}"/>
              </a:ext>
            </a:extLst>
          </p:cNvPr>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rgbClr val="464653"/>
                </a:solidFill>
                <a:latin typeface="Arial" pitchFamily="34" charset="0"/>
                <a:cs typeface="Arial" pitchFamily="34" charset="0"/>
              </a:defRPr>
            </a:lvl1pPr>
          </a:lstStyle>
          <a:p>
            <a:pPr>
              <a:defRPr/>
            </a:pPr>
            <a:endParaRPr lang="it-IT"/>
          </a:p>
        </p:txBody>
      </p:sp>
      <p:sp>
        <p:nvSpPr>
          <p:cNvPr id="3" name="Segnaposto piè di pagina 2">
            <a:extLst>
              <a:ext uri="{FF2B5EF4-FFF2-40B4-BE49-F238E27FC236}">
                <a16:creationId xmlns:a16="http://schemas.microsoft.com/office/drawing/2014/main" id="{A61F0986-E175-4569-87A4-49CEF8C64C19}"/>
              </a:ext>
            </a:extLst>
          </p:cNvPr>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rgbClr val="464653"/>
                </a:solidFill>
                <a:latin typeface="Arial" pitchFamily="34" charset="0"/>
                <a:cs typeface="Arial" pitchFamily="34" charset="0"/>
              </a:defRPr>
            </a:lvl1pPr>
          </a:lstStyle>
          <a:p>
            <a:pPr>
              <a:defRPr/>
            </a:pPr>
            <a:r>
              <a:rPr lang="it-IT"/>
              <a:t>Responsabilità sociale delle imprese</a:t>
            </a:r>
          </a:p>
        </p:txBody>
      </p:sp>
      <p:sp>
        <p:nvSpPr>
          <p:cNvPr id="23" name="Segnaposto numero diapositiva 22">
            <a:extLst>
              <a:ext uri="{FF2B5EF4-FFF2-40B4-BE49-F238E27FC236}">
                <a16:creationId xmlns:a16="http://schemas.microsoft.com/office/drawing/2014/main" id="{27DF8B0A-AF35-4344-A6AB-6261ECA4A60C}"/>
              </a:ext>
            </a:extLst>
          </p:cNvPr>
          <p:cNvSpPr>
            <a:spLocks noGrp="1"/>
          </p:cNvSpPr>
          <p:nvPr>
            <p:ph type="sldNum" sz="quarter" idx="4"/>
          </p:nvPr>
        </p:nvSpPr>
        <p:spPr>
          <a:xfrm>
            <a:off x="612775" y="6356350"/>
            <a:ext cx="19812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rgbClr val="464653"/>
                </a:solidFill>
              </a:defRPr>
            </a:lvl1pPr>
          </a:lstStyle>
          <a:p>
            <a:fld id="{8F7AA96C-68F1-4A85-A9BD-3FAD537DE2D2}" type="slidenum">
              <a:rPr lang="it-IT" altLang="it-IT"/>
              <a:pPr/>
              <a:t>‹N›</a:t>
            </a:fld>
            <a:endParaRPr lang="it-IT" altLang="it-IT"/>
          </a:p>
        </p:txBody>
      </p:sp>
      <p:sp>
        <p:nvSpPr>
          <p:cNvPr id="1031" name="Connettore 1 27">
            <a:extLst>
              <a:ext uri="{FF2B5EF4-FFF2-40B4-BE49-F238E27FC236}">
                <a16:creationId xmlns:a16="http://schemas.microsoft.com/office/drawing/2014/main" id="{67B88A2F-7AEC-45F6-80D5-2B266404551B}"/>
              </a:ext>
            </a:extLst>
          </p:cNvPr>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032" name="Connettore 1 28">
            <a:extLst>
              <a:ext uri="{FF2B5EF4-FFF2-40B4-BE49-F238E27FC236}">
                <a16:creationId xmlns:a16="http://schemas.microsoft.com/office/drawing/2014/main" id="{6F3042B2-6750-41BB-BD18-15C448F1C0F0}"/>
              </a:ext>
            </a:extLst>
          </p:cNvPr>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it-IT"/>
          </a:p>
        </p:txBody>
      </p:sp>
      <p:sp>
        <p:nvSpPr>
          <p:cNvPr id="10" name="Triangolo isoscele 9">
            <a:extLst>
              <a:ext uri="{FF2B5EF4-FFF2-40B4-BE49-F238E27FC236}">
                <a16:creationId xmlns:a16="http://schemas.microsoft.com/office/drawing/2014/main" id="{4330E276-E546-462B-9D0E-D35A77384688}"/>
              </a:ext>
            </a:extLst>
          </p:cNvPr>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 useBgFill="1">
        <p:nvSpPr>
          <p:cNvPr id="11" name="Rettangolo arrotondato 10">
            <a:extLst>
              <a:ext uri="{FF2B5EF4-FFF2-40B4-BE49-F238E27FC236}">
                <a16:creationId xmlns:a16="http://schemas.microsoft.com/office/drawing/2014/main" id="{5C5FF256-FA8F-45F3-9882-172567FB2F90}"/>
              </a:ext>
            </a:extLst>
          </p:cNvPr>
          <p:cNvSpPr/>
          <p:nvPr userDrawn="1"/>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Lst>
  <p:hf hdr="0" ftr="0" dt="0"/>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Calibri" pitchFamily="34" charset="0"/>
        </a:defRPr>
      </a:lvl2pPr>
      <a:lvl3pPr algn="l" rtl="0" eaLnBrk="0" fontAlgn="base" hangingPunct="0">
        <a:spcBef>
          <a:spcPct val="0"/>
        </a:spcBef>
        <a:spcAft>
          <a:spcPct val="0"/>
        </a:spcAft>
        <a:defRPr sz="3200">
          <a:solidFill>
            <a:schemeClr val="tx2"/>
          </a:solidFill>
          <a:latin typeface="Calibri" pitchFamily="34" charset="0"/>
        </a:defRPr>
      </a:lvl3pPr>
      <a:lvl4pPr algn="l" rtl="0" eaLnBrk="0" fontAlgn="base" hangingPunct="0">
        <a:spcBef>
          <a:spcPct val="0"/>
        </a:spcBef>
        <a:spcAft>
          <a:spcPct val="0"/>
        </a:spcAft>
        <a:defRPr sz="3200">
          <a:solidFill>
            <a:schemeClr val="tx2"/>
          </a:solidFill>
          <a:latin typeface="Calibri" pitchFamily="34" charset="0"/>
        </a:defRPr>
      </a:lvl4pPr>
      <a:lvl5pPr algn="l" rtl="0" eaLnBrk="0" fontAlgn="base" hangingPunct="0">
        <a:spcBef>
          <a:spcPct val="0"/>
        </a:spcBef>
        <a:spcAft>
          <a:spcPct val="0"/>
        </a:spcAft>
        <a:defRPr sz="3200">
          <a:solidFill>
            <a:schemeClr val="tx2"/>
          </a:solidFill>
          <a:latin typeface="Calibri" pitchFamily="34" charset="0"/>
        </a:defRPr>
      </a:lvl5pPr>
      <a:lvl6pPr marL="457200" algn="l" rtl="0" fontAlgn="base">
        <a:spcBef>
          <a:spcPct val="0"/>
        </a:spcBef>
        <a:spcAft>
          <a:spcPct val="0"/>
        </a:spcAft>
        <a:defRPr sz="3200">
          <a:solidFill>
            <a:schemeClr val="tx2"/>
          </a:solidFill>
          <a:latin typeface="Calibri" pitchFamily="34" charset="0"/>
        </a:defRPr>
      </a:lvl6pPr>
      <a:lvl7pPr marL="914400" algn="l" rtl="0" fontAlgn="base">
        <a:spcBef>
          <a:spcPct val="0"/>
        </a:spcBef>
        <a:spcAft>
          <a:spcPct val="0"/>
        </a:spcAft>
        <a:defRPr sz="3200">
          <a:solidFill>
            <a:schemeClr val="tx2"/>
          </a:solidFill>
          <a:latin typeface="Calibri" pitchFamily="34" charset="0"/>
        </a:defRPr>
      </a:lvl7pPr>
      <a:lvl8pPr marL="1371600" algn="l" rtl="0" fontAlgn="base">
        <a:spcBef>
          <a:spcPct val="0"/>
        </a:spcBef>
        <a:spcAft>
          <a:spcPct val="0"/>
        </a:spcAft>
        <a:defRPr sz="3200">
          <a:solidFill>
            <a:schemeClr val="tx2"/>
          </a:solidFill>
          <a:latin typeface="Calibri" pitchFamily="34" charset="0"/>
        </a:defRPr>
      </a:lvl8pPr>
      <a:lvl9pPr marL="1828800" algn="l" rtl="0" fontAlgn="base">
        <a:spcBef>
          <a:spcPct val="0"/>
        </a:spcBef>
        <a:spcAft>
          <a:spcPct val="0"/>
        </a:spcAft>
        <a:defRPr sz="3200">
          <a:solidFill>
            <a:schemeClr val="tx2"/>
          </a:solidFill>
          <a:latin typeface="Calibri" pitchFamily="34" charset="0"/>
        </a:defRPr>
      </a:lvl9pPr>
    </p:titleStyle>
    <p:bodyStyle>
      <a:lvl1pPr marL="273050" indent="-273050" algn="l" rtl="0" eaLnBrk="0" fontAlgn="base" hangingPunct="0">
        <a:spcBef>
          <a:spcPts val="600"/>
        </a:spcBef>
        <a:spcAft>
          <a:spcPct val="0"/>
        </a:spcAft>
        <a:buClr>
          <a:schemeClr val="accent1"/>
        </a:buClr>
        <a:buSzPct val="76000"/>
        <a:buFont typeface="Wingdings 3" panose="05040102010807070707"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anose="05040102010807070707"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anose="050401020108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anose="05000000000000000000"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anose="05000000000000000000"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www.minambiente.it/pagina/conferenza-rio20-una-sfida-importante#sthash.NnuGA0M9.dpuf"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INNO%20ITALIANO%20B%20CORP.mp4"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hyperlink" Target="http://integratedreporting.org/"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063309B-894B-4C89-BF4B-28FDCDBB599B}"/>
              </a:ext>
            </a:extLst>
          </p:cNvPr>
          <p:cNvSpPr/>
          <p:nvPr/>
        </p:nvSpPr>
        <p:spPr>
          <a:xfrm>
            <a:off x="0" y="-47625"/>
            <a:ext cx="9144000" cy="6916738"/>
          </a:xfrm>
          <a:prstGeom prst="rect">
            <a:avLst/>
          </a:prstGeom>
          <a:solidFill>
            <a:srgbClr val="005EB8"/>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pic>
        <p:nvPicPr>
          <p:cNvPr id="14339" name="Immagine 5">
            <a:extLst>
              <a:ext uri="{FF2B5EF4-FFF2-40B4-BE49-F238E27FC236}">
                <a16:creationId xmlns:a16="http://schemas.microsoft.com/office/drawing/2014/main" id="{0AC3521B-8125-4A70-B6D5-563B929C2E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3700" y="325438"/>
            <a:ext cx="2484438"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CasellaDiTesto 7">
            <a:extLst>
              <a:ext uri="{FF2B5EF4-FFF2-40B4-BE49-F238E27FC236}">
                <a16:creationId xmlns:a16="http://schemas.microsoft.com/office/drawing/2014/main" id="{33AED0AB-8404-4537-8BDC-B6FDB7AE5ABE}"/>
              </a:ext>
            </a:extLst>
          </p:cNvPr>
          <p:cNvSpPr txBox="1">
            <a:spLocks noChangeArrowheads="1"/>
          </p:cNvSpPr>
          <p:nvPr/>
        </p:nvSpPr>
        <p:spPr bwMode="auto">
          <a:xfrm>
            <a:off x="390525" y="2200275"/>
            <a:ext cx="8356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90000"/>
              </a:lnSpc>
            </a:pPr>
            <a:r>
              <a:rPr lang="it-IT" altLang="it-IT" sz="4000" b="1">
                <a:solidFill>
                  <a:schemeClr val="bg1"/>
                </a:solidFill>
              </a:rPr>
              <a:t>Sostenibilità </a:t>
            </a:r>
          </a:p>
          <a:p>
            <a:pPr algn="ctr">
              <a:lnSpc>
                <a:spcPct val="90000"/>
              </a:lnSpc>
            </a:pPr>
            <a:r>
              <a:rPr lang="it-IT" altLang="it-IT" sz="4000" b="1">
                <a:solidFill>
                  <a:schemeClr val="bg1"/>
                </a:solidFill>
              </a:rPr>
              <a:t>e «nuova» informativa </a:t>
            </a:r>
          </a:p>
          <a:p>
            <a:pPr algn="ctr">
              <a:lnSpc>
                <a:spcPct val="90000"/>
              </a:lnSpc>
            </a:pPr>
            <a:r>
              <a:rPr lang="it-IT" altLang="it-IT" sz="4000" b="1">
                <a:solidFill>
                  <a:schemeClr val="bg1"/>
                </a:solidFill>
              </a:rPr>
              <a:t>non economico-finanziaria</a:t>
            </a:r>
          </a:p>
        </p:txBody>
      </p:sp>
      <p:sp>
        <p:nvSpPr>
          <p:cNvPr id="14341" name="CasellaDiTesto 4">
            <a:extLst>
              <a:ext uri="{FF2B5EF4-FFF2-40B4-BE49-F238E27FC236}">
                <a16:creationId xmlns:a16="http://schemas.microsoft.com/office/drawing/2014/main" id="{D568C9E2-B5E4-4C93-86D0-7605289ECD98}"/>
              </a:ext>
            </a:extLst>
          </p:cNvPr>
          <p:cNvSpPr txBox="1">
            <a:spLocks noChangeArrowheads="1"/>
          </p:cNvSpPr>
          <p:nvPr/>
        </p:nvSpPr>
        <p:spPr bwMode="auto">
          <a:xfrm>
            <a:off x="4873625" y="466725"/>
            <a:ext cx="4524375" cy="72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a:solidFill>
                  <a:schemeClr val="bg1"/>
                </a:solidFill>
              </a:rPr>
              <a:t>Dipartimento </a:t>
            </a:r>
          </a:p>
          <a:p>
            <a:pPr algn="ctr">
              <a:spcBef>
                <a:spcPts val="600"/>
              </a:spcBef>
            </a:pPr>
            <a:r>
              <a:rPr lang="it-IT" altLang="it-IT">
                <a:solidFill>
                  <a:schemeClr val="bg1"/>
                </a:solidFill>
              </a:rPr>
              <a:t>di Scienze Economiche e Aziendali</a:t>
            </a:r>
            <a:endParaRPr lang="it-IT" altLang="it-IT"/>
          </a:p>
        </p:txBody>
      </p:sp>
      <p:sp>
        <p:nvSpPr>
          <p:cNvPr id="14342" name="CasellaDiTesto 8">
            <a:extLst>
              <a:ext uri="{FF2B5EF4-FFF2-40B4-BE49-F238E27FC236}">
                <a16:creationId xmlns:a16="http://schemas.microsoft.com/office/drawing/2014/main" id="{B4871984-B1E4-455E-B406-C19657499078}"/>
              </a:ext>
            </a:extLst>
          </p:cNvPr>
          <p:cNvSpPr txBox="1">
            <a:spLocks noChangeArrowheads="1"/>
          </p:cNvSpPr>
          <p:nvPr/>
        </p:nvSpPr>
        <p:spPr bwMode="auto">
          <a:xfrm>
            <a:off x="385763" y="6188075"/>
            <a:ext cx="8358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2400">
                <a:solidFill>
                  <a:schemeClr val="bg1"/>
                </a:solidFill>
              </a:rPr>
              <a:t>Cremona, 13 febbraio 2020</a:t>
            </a:r>
          </a:p>
        </p:txBody>
      </p:sp>
      <p:sp>
        <p:nvSpPr>
          <p:cNvPr id="10" name="Rectangle 12">
            <a:extLst>
              <a:ext uri="{FF2B5EF4-FFF2-40B4-BE49-F238E27FC236}">
                <a16:creationId xmlns:a16="http://schemas.microsoft.com/office/drawing/2014/main" id="{E456DBB4-8DCD-43E6-A71B-3116FE31544A}"/>
              </a:ext>
            </a:extLst>
          </p:cNvPr>
          <p:cNvSpPr>
            <a:spLocks noChangeArrowheads="1"/>
          </p:cNvSpPr>
          <p:nvPr/>
        </p:nvSpPr>
        <p:spPr bwMode="auto">
          <a:xfrm>
            <a:off x="250825" y="4708525"/>
            <a:ext cx="8610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2000">
                <a:solidFill>
                  <a:srgbClr val="003399"/>
                </a:solidFill>
                <a:latin typeface="Arial" charset="0"/>
                <a:cs typeface="Arial" charset="0"/>
              </a:defRPr>
            </a:lvl1pPr>
            <a:lvl2pPr marL="742950" indent="-285750" eaLnBrk="0" hangingPunct="0">
              <a:spcBef>
                <a:spcPct val="20000"/>
              </a:spcBef>
              <a:buChar char="–"/>
              <a:defRPr sz="2000">
                <a:solidFill>
                  <a:srgbClr val="003399"/>
                </a:solidFill>
                <a:latin typeface="Arial" charset="0"/>
                <a:cs typeface="Arial" charset="0"/>
              </a:defRPr>
            </a:lvl2pPr>
            <a:lvl3pPr marL="1143000" indent="-228600" eaLnBrk="0" hangingPunct="0">
              <a:spcBef>
                <a:spcPct val="20000"/>
              </a:spcBef>
              <a:buChar char="•"/>
              <a:defRPr sz="2000">
                <a:solidFill>
                  <a:srgbClr val="003399"/>
                </a:solidFill>
                <a:latin typeface="Arial" charset="0"/>
                <a:cs typeface="Arial" charset="0"/>
              </a:defRPr>
            </a:lvl3pPr>
            <a:lvl4pPr marL="1600200" indent="-228600" eaLnBrk="0" hangingPunct="0">
              <a:spcBef>
                <a:spcPct val="20000"/>
              </a:spcBef>
              <a:buChar char="–"/>
              <a:defRPr sz="2000">
                <a:solidFill>
                  <a:srgbClr val="003399"/>
                </a:solidFill>
                <a:latin typeface="Arial" charset="0"/>
                <a:cs typeface="Arial" charset="0"/>
              </a:defRPr>
            </a:lvl4pPr>
            <a:lvl5pPr marL="2057400" indent="-228600" eaLnBrk="0" hangingPunct="0">
              <a:spcBef>
                <a:spcPct val="20000"/>
              </a:spcBef>
              <a:buChar char="»"/>
              <a:defRPr sz="2000">
                <a:solidFill>
                  <a:srgbClr val="003399"/>
                </a:solidFill>
                <a:latin typeface="Arial" charset="0"/>
                <a:cs typeface="Arial" charset="0"/>
              </a:defRPr>
            </a:lvl5pPr>
            <a:lvl6pPr marL="2514600" indent="-228600" eaLnBrk="0" fontAlgn="base" hangingPunct="0">
              <a:spcBef>
                <a:spcPct val="20000"/>
              </a:spcBef>
              <a:spcAft>
                <a:spcPct val="0"/>
              </a:spcAft>
              <a:buChar char="»"/>
              <a:defRPr sz="2000">
                <a:solidFill>
                  <a:srgbClr val="003399"/>
                </a:solidFill>
                <a:latin typeface="Arial" charset="0"/>
                <a:cs typeface="Arial" charset="0"/>
              </a:defRPr>
            </a:lvl6pPr>
            <a:lvl7pPr marL="2971800" indent="-228600" eaLnBrk="0" fontAlgn="base" hangingPunct="0">
              <a:spcBef>
                <a:spcPct val="20000"/>
              </a:spcBef>
              <a:spcAft>
                <a:spcPct val="0"/>
              </a:spcAft>
              <a:buChar char="»"/>
              <a:defRPr sz="2000">
                <a:solidFill>
                  <a:srgbClr val="003399"/>
                </a:solidFill>
                <a:latin typeface="Arial" charset="0"/>
                <a:cs typeface="Arial" charset="0"/>
              </a:defRPr>
            </a:lvl7pPr>
            <a:lvl8pPr marL="3429000" indent="-228600" eaLnBrk="0" fontAlgn="base" hangingPunct="0">
              <a:spcBef>
                <a:spcPct val="20000"/>
              </a:spcBef>
              <a:spcAft>
                <a:spcPct val="0"/>
              </a:spcAft>
              <a:buChar char="»"/>
              <a:defRPr sz="2000">
                <a:solidFill>
                  <a:srgbClr val="003399"/>
                </a:solidFill>
                <a:latin typeface="Arial" charset="0"/>
                <a:cs typeface="Arial" charset="0"/>
              </a:defRPr>
            </a:lvl8pPr>
            <a:lvl9pPr marL="3886200" indent="-228600" eaLnBrk="0" fontAlgn="base" hangingPunct="0">
              <a:spcBef>
                <a:spcPct val="20000"/>
              </a:spcBef>
              <a:spcAft>
                <a:spcPct val="0"/>
              </a:spcAft>
              <a:buChar char="»"/>
              <a:defRPr sz="2000">
                <a:solidFill>
                  <a:srgbClr val="003399"/>
                </a:solidFill>
                <a:latin typeface="Arial" charset="0"/>
                <a:cs typeface="Arial" charset="0"/>
              </a:defRPr>
            </a:lvl9pPr>
          </a:lstStyle>
          <a:p>
            <a:pPr algn="ctr" eaLnBrk="1" hangingPunct="1">
              <a:lnSpc>
                <a:spcPct val="120000"/>
              </a:lnSpc>
              <a:buFontTx/>
              <a:buNone/>
              <a:defRPr/>
            </a:pPr>
            <a:r>
              <a:rPr lang="it-IT" altLang="it-IT" sz="3400" b="1" i="1" dirty="0">
                <a:solidFill>
                  <a:schemeClr val="bg1"/>
                </a:solidFill>
                <a:latin typeface="+mn-lt"/>
                <a:cs typeface="+mn-cs"/>
              </a:rPr>
              <a:t>Prof. Pier Luigi Marchini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6">
            <a:extLst>
              <a:ext uri="{FF2B5EF4-FFF2-40B4-BE49-F238E27FC236}">
                <a16:creationId xmlns:a16="http://schemas.microsoft.com/office/drawing/2014/main" id="{E5D9936D-B904-4D59-A6CE-415FA4F617B6}"/>
              </a:ext>
            </a:extLst>
          </p:cNvPr>
          <p:cNvSpPr txBox="1">
            <a:spLocks/>
          </p:cNvSpPr>
          <p:nvPr/>
        </p:nvSpPr>
        <p:spPr bwMode="auto">
          <a:xfrm>
            <a:off x="457200" y="28575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3200" b="1">
                <a:solidFill>
                  <a:srgbClr val="3E5D78"/>
                </a:solidFill>
                <a:latin typeface="Calibri" panose="020F0502020204030204" pitchFamily="34" charset="0"/>
              </a:rPr>
              <a:t>Le tappe dello sviluppo sostenibile</a:t>
            </a:r>
          </a:p>
        </p:txBody>
      </p:sp>
      <p:sp>
        <p:nvSpPr>
          <p:cNvPr id="6" name="Segnaposto contenuto 2">
            <a:extLst>
              <a:ext uri="{FF2B5EF4-FFF2-40B4-BE49-F238E27FC236}">
                <a16:creationId xmlns:a16="http://schemas.microsoft.com/office/drawing/2014/main" id="{9E035131-CCC8-4203-8C4B-26E0145D831A}"/>
              </a:ext>
            </a:extLst>
          </p:cNvPr>
          <p:cNvSpPr txBox="1">
            <a:spLocks/>
          </p:cNvSpPr>
          <p:nvPr/>
        </p:nvSpPr>
        <p:spPr>
          <a:xfrm>
            <a:off x="142875" y="1357313"/>
            <a:ext cx="8777288" cy="5167312"/>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just">
              <a:buFont typeface="Wingdings 3" pitchFamily="18" charset="2"/>
              <a:buNone/>
              <a:defRPr/>
            </a:pPr>
            <a:r>
              <a:rPr lang="it-IT" altLang="it-IT" sz="2800" b="1" i="1" dirty="0">
                <a:solidFill>
                  <a:schemeClr val="accent3">
                    <a:lumMod val="50000"/>
                  </a:schemeClr>
                </a:solidFill>
              </a:rPr>
              <a:t>I Conferenza ONU</a:t>
            </a:r>
            <a:r>
              <a:rPr lang="it-IT" altLang="it-IT" sz="2800" b="1" dirty="0">
                <a:solidFill>
                  <a:schemeClr val="accent3">
                    <a:lumMod val="50000"/>
                  </a:schemeClr>
                </a:solidFill>
              </a:rPr>
              <a:t> </a:t>
            </a:r>
            <a:r>
              <a:rPr lang="it-IT" altLang="it-IT" sz="2800" b="1" i="1" dirty="0">
                <a:solidFill>
                  <a:schemeClr val="accent3">
                    <a:lumMod val="50000"/>
                  </a:schemeClr>
                </a:solidFill>
              </a:rPr>
              <a:t>sull’Ambiente Umano</a:t>
            </a:r>
            <a:r>
              <a:rPr lang="it-IT" altLang="it-IT" sz="2800" b="1" dirty="0">
                <a:solidFill>
                  <a:schemeClr val="accent3">
                    <a:lumMod val="50000"/>
                  </a:schemeClr>
                </a:solidFill>
              </a:rPr>
              <a:t> (1972)</a:t>
            </a:r>
          </a:p>
          <a:p>
            <a:pPr marL="265113" lvl="1" indent="-265113">
              <a:buClrTx/>
              <a:defRPr/>
            </a:pPr>
            <a:r>
              <a:rPr lang="it-IT" altLang="it-IT" sz="2200" dirty="0">
                <a:solidFill>
                  <a:schemeClr val="tx2">
                    <a:lumMod val="50000"/>
                  </a:schemeClr>
                </a:solidFill>
              </a:rPr>
              <a:t>Istituzione della </a:t>
            </a:r>
            <a:r>
              <a:rPr lang="it-IT" altLang="it-IT" sz="2200" b="1" u="sng" dirty="0" err="1">
                <a:solidFill>
                  <a:schemeClr val="tx2">
                    <a:lumMod val="50000"/>
                  </a:schemeClr>
                </a:solidFill>
              </a:rPr>
              <a:t>United</a:t>
            </a:r>
            <a:r>
              <a:rPr lang="it-IT" altLang="it-IT" sz="2200" b="1" u="sng" dirty="0">
                <a:solidFill>
                  <a:schemeClr val="tx2">
                    <a:lumMod val="50000"/>
                  </a:schemeClr>
                </a:solidFill>
              </a:rPr>
              <a:t> Nations Environment </a:t>
            </a:r>
            <a:r>
              <a:rPr lang="it-IT" altLang="it-IT" sz="2200" b="1" u="sng" dirty="0" err="1">
                <a:solidFill>
                  <a:schemeClr val="tx2">
                    <a:lumMod val="50000"/>
                  </a:schemeClr>
                </a:solidFill>
              </a:rPr>
              <a:t>Programme</a:t>
            </a:r>
            <a:r>
              <a:rPr lang="it-IT" altLang="it-IT" sz="2200" b="1" u="sng" dirty="0">
                <a:solidFill>
                  <a:schemeClr val="tx2">
                    <a:lumMod val="50000"/>
                  </a:schemeClr>
                </a:solidFill>
              </a:rPr>
              <a:t> (UNEP)</a:t>
            </a:r>
          </a:p>
          <a:p>
            <a:pPr lvl="1" indent="-9525">
              <a:buFont typeface="Wingdings 3" pitchFamily="18" charset="2"/>
              <a:buNone/>
              <a:defRPr/>
            </a:pPr>
            <a:r>
              <a:rPr lang="it-IT" altLang="it-IT" sz="2000" dirty="0">
                <a:solidFill>
                  <a:schemeClr val="accent2">
                    <a:lumMod val="50000"/>
                  </a:schemeClr>
                </a:solidFill>
              </a:rPr>
              <a:t>Organizzazione che coordina le attività delle Nazioni Unite sull'ambiente e assiste i Paesi in Via di Sviluppo (PVS) nell'attuazione delle politiche e delle pratiche rispettose dell'ambiente</a:t>
            </a:r>
            <a:r>
              <a:rPr lang="it-IT" altLang="it-IT" sz="1800" dirty="0">
                <a:solidFill>
                  <a:schemeClr val="accent2">
                    <a:lumMod val="50000"/>
                  </a:schemeClr>
                </a:solidFill>
              </a:rPr>
              <a:t>.</a:t>
            </a:r>
          </a:p>
          <a:p>
            <a:pPr marL="265113" lvl="1" indent="-265113" algn="just">
              <a:buClrTx/>
              <a:defRPr/>
            </a:pPr>
            <a:r>
              <a:rPr lang="it-IT" altLang="it-IT" sz="2200" dirty="0">
                <a:solidFill>
                  <a:schemeClr val="tx2">
                    <a:lumMod val="50000"/>
                  </a:schemeClr>
                </a:solidFill>
              </a:rPr>
              <a:t>Dichiarazione sull’Ambiente Umano</a:t>
            </a:r>
          </a:p>
          <a:p>
            <a:pPr lvl="1" indent="-106363" algn="just">
              <a:buFont typeface="Wingdings 3" pitchFamily="18" charset="2"/>
              <a:buNone/>
              <a:defRPr/>
            </a:pPr>
            <a:r>
              <a:rPr lang="it-IT" altLang="it-IT" sz="2000" dirty="0">
                <a:solidFill>
                  <a:schemeClr val="accent2">
                    <a:lumMod val="50000"/>
                  </a:schemeClr>
                </a:solidFill>
              </a:rPr>
              <a:t>Definizione dei </a:t>
            </a:r>
            <a:r>
              <a:rPr lang="it-IT" altLang="it-IT" sz="2000" b="1" u="sng" dirty="0">
                <a:solidFill>
                  <a:schemeClr val="accent2">
                    <a:lumMod val="50000"/>
                  </a:schemeClr>
                </a:solidFill>
              </a:rPr>
              <a:t>26 principi sulla relazione tra benessere sociale e tutela del patrimonio ambientale</a:t>
            </a:r>
            <a:r>
              <a:rPr lang="it-IT" altLang="it-IT" sz="2000" dirty="0">
                <a:solidFill>
                  <a:schemeClr val="accent2">
                    <a:lumMod val="50000"/>
                  </a:schemeClr>
                </a:solidFill>
              </a:rPr>
              <a:t>, tra cui</a:t>
            </a:r>
            <a:r>
              <a:rPr lang="it-IT" altLang="it-IT" sz="1800" dirty="0">
                <a:solidFill>
                  <a:schemeClr val="accent2">
                    <a:lumMod val="50000"/>
                  </a:schemeClr>
                </a:solidFill>
              </a:rPr>
              <a:t>:</a:t>
            </a:r>
            <a:endParaRPr lang="it-IT" altLang="it-IT" sz="2400" dirty="0">
              <a:solidFill>
                <a:schemeClr val="accent2">
                  <a:lumMod val="50000"/>
                </a:schemeClr>
              </a:solidFill>
            </a:endParaRPr>
          </a:p>
          <a:p>
            <a:pPr marL="898525" indent="-360363" algn="just">
              <a:buFont typeface="Wingdings" pitchFamily="2" charset="2"/>
              <a:buChar char="v"/>
              <a:tabLst>
                <a:tab pos="898525" algn="l"/>
              </a:tabLst>
              <a:defRPr/>
            </a:pPr>
            <a:r>
              <a:rPr lang="it-IT" altLang="it-IT" sz="1800" dirty="0">
                <a:solidFill>
                  <a:schemeClr val="accent2">
                    <a:lumMod val="50000"/>
                  </a:schemeClr>
                </a:solidFill>
              </a:rPr>
              <a:t>L’uomo è portatore di una solenne responsabilità per la protezione e il miglioramento dell’ambiente per le generazioni presenti e future.</a:t>
            </a:r>
          </a:p>
          <a:p>
            <a:pPr marL="898525" indent="-360363" algn="just">
              <a:buFont typeface="Wingdings" pitchFamily="2" charset="2"/>
              <a:buChar char="v"/>
              <a:tabLst>
                <a:tab pos="898525" algn="l"/>
              </a:tabLst>
              <a:defRPr/>
            </a:pPr>
            <a:r>
              <a:rPr lang="it-IT" altLang="it-IT" sz="1800" dirty="0">
                <a:solidFill>
                  <a:schemeClr val="accent2">
                    <a:lumMod val="50000"/>
                  </a:schemeClr>
                </a:solidFill>
              </a:rPr>
              <a:t>Le risorse naturali della Terra devono essere salvaguardate a beneficio delle generazioni presenti e future attraverso una programmazione e una gestione appropriata e attenta.</a:t>
            </a:r>
          </a:p>
          <a:p>
            <a:pPr marL="898525" indent="-360363" algn="just">
              <a:buFont typeface="Wingdings" pitchFamily="2" charset="2"/>
              <a:buChar char="v"/>
              <a:tabLst>
                <a:tab pos="898525" algn="l"/>
              </a:tabLst>
              <a:defRPr/>
            </a:pPr>
            <a:r>
              <a:rPr lang="it-IT" altLang="it-IT" sz="1800" dirty="0">
                <a:solidFill>
                  <a:schemeClr val="accent2">
                    <a:lumMod val="50000"/>
                  </a:schemeClr>
                </a:solidFill>
              </a:rPr>
              <a:t>Deve essere mantenuta e, ove possibile, ricostruita e migliorata la capacità della Terra di produrre risorse vitali rinnovabili.</a:t>
            </a:r>
          </a:p>
        </p:txBody>
      </p:sp>
      <p:sp>
        <p:nvSpPr>
          <p:cNvPr id="23556" name="Segnaposto numero diapositiva 28">
            <a:extLst>
              <a:ext uri="{FF2B5EF4-FFF2-40B4-BE49-F238E27FC236}">
                <a16:creationId xmlns:a16="http://schemas.microsoft.com/office/drawing/2014/main" id="{8CEBA967-A949-4C08-9F8F-695629869633}"/>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69F024F-5F16-4991-A882-3C212BB50031}" type="slidenum">
              <a:rPr lang="it-IT" altLang="it-IT">
                <a:solidFill>
                  <a:srgbClr val="464653"/>
                </a:solidFill>
              </a:rPr>
              <a:pPr/>
              <a:t>10</a:t>
            </a:fld>
            <a:endParaRPr lang="it-IT" altLang="it-IT">
              <a:solidFill>
                <a:srgbClr val="464653"/>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6">
            <a:extLst>
              <a:ext uri="{FF2B5EF4-FFF2-40B4-BE49-F238E27FC236}">
                <a16:creationId xmlns:a16="http://schemas.microsoft.com/office/drawing/2014/main" id="{D153F16B-DBFC-465A-9A0E-C98FEC6A7F7E}"/>
              </a:ext>
            </a:extLst>
          </p:cNvPr>
          <p:cNvSpPr txBox="1">
            <a:spLocks/>
          </p:cNvSpPr>
          <p:nvPr/>
        </p:nvSpPr>
        <p:spPr bwMode="auto">
          <a:xfrm>
            <a:off x="457200" y="28575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3200" b="1">
                <a:solidFill>
                  <a:srgbClr val="3E5D78"/>
                </a:solidFill>
                <a:latin typeface="Calibri" panose="020F0502020204030204" pitchFamily="34" charset="0"/>
              </a:rPr>
              <a:t>Le tappe dello sviluppo sostenibile</a:t>
            </a:r>
          </a:p>
        </p:txBody>
      </p:sp>
      <p:sp>
        <p:nvSpPr>
          <p:cNvPr id="6" name="Segnaposto contenuto 2">
            <a:extLst>
              <a:ext uri="{FF2B5EF4-FFF2-40B4-BE49-F238E27FC236}">
                <a16:creationId xmlns:a16="http://schemas.microsoft.com/office/drawing/2014/main" id="{3214599B-7616-4CD0-81DF-E4929998EE00}"/>
              </a:ext>
            </a:extLst>
          </p:cNvPr>
          <p:cNvSpPr txBox="1">
            <a:spLocks/>
          </p:cNvSpPr>
          <p:nvPr/>
        </p:nvSpPr>
        <p:spPr>
          <a:xfrm>
            <a:off x="214313" y="1560513"/>
            <a:ext cx="8777287" cy="4821237"/>
          </a:xfrm>
          <a:prstGeom prst="rect">
            <a:avLst/>
          </a:prstGeom>
        </p:spPr>
        <p:txBody>
          <a:bodyPr/>
          <a:lst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nSpc>
                <a:spcPts val="2600"/>
              </a:lnSpc>
              <a:spcBef>
                <a:spcPts val="0"/>
              </a:spcBef>
              <a:spcAft>
                <a:spcPts val="600"/>
              </a:spcAft>
              <a:buFont typeface="Wingdings 3" pitchFamily="18" charset="2"/>
              <a:buNone/>
              <a:defRPr/>
            </a:pPr>
            <a:r>
              <a:rPr lang="it-IT" altLang="it-IT" sz="2800" b="1" i="1" dirty="0">
                <a:solidFill>
                  <a:schemeClr val="accent3">
                    <a:lumMod val="50000"/>
                  </a:schemeClr>
                </a:solidFill>
              </a:rPr>
              <a:t>Summit di Tokyo (1987</a:t>
            </a:r>
            <a:r>
              <a:rPr lang="it-IT" altLang="it-IT" sz="2800" i="1" dirty="0">
                <a:solidFill>
                  <a:schemeClr val="accent3">
                    <a:lumMod val="50000"/>
                  </a:schemeClr>
                </a:solidFill>
              </a:rPr>
              <a:t>)</a:t>
            </a:r>
          </a:p>
          <a:p>
            <a:pPr algn="just">
              <a:lnSpc>
                <a:spcPts val="2600"/>
              </a:lnSpc>
              <a:spcBef>
                <a:spcPts val="0"/>
              </a:spcBef>
              <a:spcAft>
                <a:spcPts val="600"/>
              </a:spcAft>
              <a:buClrTx/>
              <a:buFont typeface="Wingdings" panose="05000000000000000000" pitchFamily="2" charset="2"/>
              <a:buChar char="Ø"/>
              <a:defRPr/>
            </a:pPr>
            <a:r>
              <a:rPr lang="it-IT" altLang="it-IT" sz="2200" dirty="0">
                <a:solidFill>
                  <a:schemeClr val="tx2">
                    <a:lumMod val="50000"/>
                  </a:schemeClr>
                </a:solidFill>
              </a:rPr>
              <a:t>Rapporto “</a:t>
            </a:r>
            <a:r>
              <a:rPr lang="it-IT" altLang="it-IT" sz="2200" b="1" u="sng" dirty="0" err="1">
                <a:solidFill>
                  <a:schemeClr val="tx2">
                    <a:lumMod val="50000"/>
                  </a:schemeClr>
                </a:solidFill>
              </a:rPr>
              <a:t>Our</a:t>
            </a:r>
            <a:r>
              <a:rPr lang="it-IT" altLang="it-IT" sz="2200" b="1" u="sng" dirty="0">
                <a:solidFill>
                  <a:schemeClr val="tx2">
                    <a:lumMod val="50000"/>
                  </a:schemeClr>
                </a:solidFill>
              </a:rPr>
              <a:t> Common Future</a:t>
            </a:r>
            <a:r>
              <a:rPr lang="it-IT" altLang="it-IT" sz="2200" dirty="0">
                <a:solidFill>
                  <a:schemeClr val="tx2">
                    <a:lumMod val="50000"/>
                  </a:schemeClr>
                </a:solidFill>
              </a:rPr>
              <a:t>” o “</a:t>
            </a:r>
            <a:r>
              <a:rPr lang="it-IT" altLang="it-IT" sz="2200" b="1" u="sng" dirty="0">
                <a:solidFill>
                  <a:schemeClr val="tx2">
                    <a:lumMod val="50000"/>
                  </a:schemeClr>
                </a:solidFill>
              </a:rPr>
              <a:t>Rapporto </a:t>
            </a:r>
            <a:r>
              <a:rPr lang="it-IT" altLang="it-IT" sz="2200" b="1" u="sng" dirty="0" err="1">
                <a:solidFill>
                  <a:schemeClr val="tx2">
                    <a:lumMod val="50000"/>
                  </a:schemeClr>
                </a:solidFill>
              </a:rPr>
              <a:t>Brundtland</a:t>
            </a:r>
            <a:r>
              <a:rPr lang="it-IT" altLang="it-IT" sz="2200" dirty="0"/>
              <a:t>” </a:t>
            </a:r>
          </a:p>
          <a:p>
            <a:pPr lvl="1" eaLnBrk="1" hangingPunct="1">
              <a:defRPr/>
            </a:pPr>
            <a:r>
              <a:rPr lang="it-IT" altLang="it-IT" sz="2100" dirty="0"/>
              <a:t>Si affronta il tema della </a:t>
            </a:r>
            <a:r>
              <a:rPr lang="it-IT" altLang="it-IT" sz="2100" u="sng" dirty="0"/>
              <a:t>stretta connessione fra sviluppo economico e qualità ambientale</a:t>
            </a:r>
            <a:r>
              <a:rPr lang="it-IT" altLang="it-IT" sz="2100" dirty="0"/>
              <a:t>.</a:t>
            </a:r>
          </a:p>
          <a:p>
            <a:pPr lvl="1" eaLnBrk="1" hangingPunct="1">
              <a:defRPr/>
            </a:pPr>
            <a:r>
              <a:rPr lang="it-IT" altLang="it-IT" sz="2100" dirty="0"/>
              <a:t>Il rapporto </a:t>
            </a:r>
            <a:r>
              <a:rPr lang="it-IT" altLang="it-IT" sz="2100" dirty="0" err="1"/>
              <a:t>Brundtland</a:t>
            </a:r>
            <a:r>
              <a:rPr lang="it-IT" altLang="it-IT" sz="2100" dirty="0"/>
              <a:t> </a:t>
            </a:r>
            <a:r>
              <a:rPr lang="it-IT" altLang="it-IT" sz="2100" u="sng" dirty="0"/>
              <a:t>popolarizza il concetto di sviluppo sostenibile</a:t>
            </a:r>
            <a:r>
              <a:rPr lang="it-IT" altLang="it-IT" sz="2100" dirty="0"/>
              <a:t>, e ne dà la definizione più accreditata e utilizzata in tutto il mondo.</a:t>
            </a:r>
          </a:p>
          <a:p>
            <a:pPr lvl="1" eaLnBrk="1" hangingPunct="1">
              <a:defRPr/>
            </a:pPr>
            <a:r>
              <a:rPr lang="it-IT" altLang="it-IT" sz="2100" dirty="0"/>
              <a:t>Lo sviluppo dei Paesi deve essere compatibile “con le risorse ecologiche del pianeta” e avvenire “in armonia con il potenziale produttivo dell’ecosistema terrestre” (</a:t>
            </a:r>
            <a:r>
              <a:rPr lang="en-US" altLang="it-IT" sz="2100" dirty="0"/>
              <a:t>World Commission on Environment and Development - </a:t>
            </a:r>
            <a:r>
              <a:rPr lang="it-IT" altLang="it-IT" sz="2100" dirty="0"/>
              <a:t>WCED, 1987).</a:t>
            </a:r>
          </a:p>
          <a:p>
            <a:pPr lvl="1" eaLnBrk="1" hangingPunct="1">
              <a:defRPr/>
            </a:pPr>
            <a:r>
              <a:rPr lang="it-IT" altLang="it-IT" sz="2100" u="sng" dirty="0"/>
              <a:t>Avvia il processo che ha creato il contesto per gran parte delle politiche di sostenibilità e delle attività legislative in materia</a:t>
            </a:r>
            <a:r>
              <a:rPr lang="it-IT" altLang="it-IT" sz="2100" dirty="0"/>
              <a:t>, sfociato nella conferenza delle Nazioni Unite sull’Ambiente e lo Sviluppo di Rio nel 1992.</a:t>
            </a:r>
          </a:p>
          <a:p>
            <a:pPr marL="541338" lvl="1" indent="-276225" algn="just">
              <a:lnSpc>
                <a:spcPts val="1900"/>
              </a:lnSpc>
              <a:spcBef>
                <a:spcPts val="0"/>
              </a:spcBef>
              <a:spcAft>
                <a:spcPts val="400"/>
              </a:spcAft>
              <a:buFont typeface="Wingdings" pitchFamily="2" charset="2"/>
              <a:buChar char="v"/>
              <a:defRPr/>
            </a:pPr>
            <a:endParaRPr lang="it-IT" altLang="it-IT" sz="1800" dirty="0"/>
          </a:p>
        </p:txBody>
      </p:sp>
      <p:sp>
        <p:nvSpPr>
          <p:cNvPr id="24580" name="Segnaposto numero diapositiva 28">
            <a:extLst>
              <a:ext uri="{FF2B5EF4-FFF2-40B4-BE49-F238E27FC236}">
                <a16:creationId xmlns:a16="http://schemas.microsoft.com/office/drawing/2014/main" id="{DAB18407-83DD-4C5B-AE0B-0B9697A2FB9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8EEAEF1-6754-4878-954E-5ECA8F885656}" type="slidenum">
              <a:rPr lang="it-IT" altLang="it-IT">
                <a:solidFill>
                  <a:srgbClr val="464653"/>
                </a:solidFill>
              </a:rPr>
              <a:pPr/>
              <a:t>11</a:t>
            </a:fld>
            <a:endParaRPr lang="it-IT" altLang="it-IT">
              <a:solidFill>
                <a:srgbClr val="464653"/>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a:extLst>
              <a:ext uri="{FF2B5EF4-FFF2-40B4-BE49-F238E27FC236}">
                <a16:creationId xmlns:a16="http://schemas.microsoft.com/office/drawing/2014/main" id="{90A8DAA1-EB10-46CA-9ABB-285D67932865}"/>
              </a:ext>
            </a:extLst>
          </p:cNvPr>
          <p:cNvSpPr>
            <a:spLocks noGrp="1" noChangeArrowheads="1"/>
          </p:cNvSpPr>
          <p:nvPr>
            <p:ph type="subTitle" idx="4294967295"/>
          </p:nvPr>
        </p:nvSpPr>
        <p:spPr>
          <a:xfrm>
            <a:off x="323850" y="1341438"/>
            <a:ext cx="8496300" cy="5384800"/>
          </a:xfrm>
        </p:spPr>
        <p:txBody>
          <a:bodyPr>
            <a:noAutofit/>
          </a:bodyPr>
          <a:lstStyle/>
          <a:p>
            <a:pPr marL="0" indent="0" algn="just">
              <a:lnSpc>
                <a:spcPts val="1900"/>
              </a:lnSpc>
              <a:buFont typeface="Wingdings 3" panose="05040102010807070707" pitchFamily="18" charset="2"/>
              <a:buNone/>
              <a:defRPr/>
            </a:pPr>
            <a:r>
              <a:rPr lang="it-IT" altLang="it-IT" sz="2800" b="1" i="1" dirty="0">
                <a:solidFill>
                  <a:schemeClr val="accent3">
                    <a:lumMod val="50000"/>
                  </a:schemeClr>
                </a:solidFill>
              </a:rPr>
              <a:t>Conferenza sullo sviluppo sostenibile Rio+20 (2012)</a:t>
            </a:r>
          </a:p>
          <a:p>
            <a:pPr marL="0" indent="0" algn="just">
              <a:lnSpc>
                <a:spcPts val="1900"/>
              </a:lnSpc>
              <a:buFont typeface="Wingdings 3" panose="05040102010807070707" pitchFamily="18" charset="2"/>
              <a:buNone/>
              <a:defRPr/>
            </a:pPr>
            <a:r>
              <a:rPr lang="it-IT" altLang="it-IT" sz="2000" b="1" dirty="0">
                <a:solidFill>
                  <a:schemeClr val="accent3">
                    <a:lumMod val="50000"/>
                  </a:schemeClr>
                </a:solidFill>
              </a:rPr>
              <a:t>Obiettivo</a:t>
            </a:r>
            <a:r>
              <a:rPr lang="it-IT" altLang="it-IT" sz="2000" dirty="0">
                <a:solidFill>
                  <a:schemeClr val="accent3">
                    <a:lumMod val="50000"/>
                  </a:schemeClr>
                </a:solidFill>
              </a:rPr>
              <a:t>: rinnovare l’impegno politico per lo sviluppo sostenibile, verificare lo stato di attuazione degli impegni internazionali assunti negli ultimi due decenni, e cercare di convogliare gli sforzi dei governi e dell’intera società civile verso obiettivi comuni e verso le nuove sfide da affrontare. </a:t>
            </a:r>
          </a:p>
          <a:p>
            <a:pPr>
              <a:lnSpc>
                <a:spcPts val="1900"/>
              </a:lnSpc>
              <a:defRPr/>
            </a:pPr>
            <a:r>
              <a:rPr lang="it-IT" sz="2100" dirty="0"/>
              <a:t>La Conferenza si è concentrata su due temi principali:</a:t>
            </a:r>
          </a:p>
          <a:p>
            <a:pPr>
              <a:lnSpc>
                <a:spcPts val="1900"/>
              </a:lnSpc>
              <a:defRPr/>
            </a:pPr>
            <a:r>
              <a:rPr lang="it-IT" sz="2100" i="1" dirty="0"/>
              <a:t>"</a:t>
            </a:r>
            <a:r>
              <a:rPr lang="it-IT" sz="2100" b="1" i="1" dirty="0"/>
              <a:t>A Green Economy in the </a:t>
            </a:r>
            <a:r>
              <a:rPr lang="it-IT" sz="2100" b="1" i="1" dirty="0" err="1"/>
              <a:t>context</a:t>
            </a:r>
            <a:r>
              <a:rPr lang="it-IT" sz="2100" b="1" i="1" dirty="0"/>
              <a:t> of </a:t>
            </a:r>
            <a:r>
              <a:rPr lang="it-IT" sz="2100" b="1" i="1" dirty="0" err="1"/>
              <a:t>sustainable</a:t>
            </a:r>
            <a:r>
              <a:rPr lang="it-IT" sz="2100" b="1" i="1" dirty="0"/>
              <a:t> </a:t>
            </a:r>
            <a:r>
              <a:rPr lang="it-IT" sz="2100" b="1" i="1" dirty="0" err="1"/>
              <a:t>development</a:t>
            </a:r>
            <a:r>
              <a:rPr lang="it-IT" sz="2100" b="1" i="1" dirty="0"/>
              <a:t> and </a:t>
            </a:r>
            <a:r>
              <a:rPr lang="it-IT" sz="2100" b="1" i="1" dirty="0" err="1"/>
              <a:t>poverty</a:t>
            </a:r>
            <a:r>
              <a:rPr lang="it-IT" sz="2100" b="1" i="1" dirty="0"/>
              <a:t> </a:t>
            </a:r>
            <a:r>
              <a:rPr lang="it-IT" sz="2100" b="1" i="1" dirty="0" err="1"/>
              <a:t>eradication</a:t>
            </a:r>
            <a:r>
              <a:rPr lang="it-IT" sz="2100" i="1" dirty="0"/>
              <a:t>" </a:t>
            </a:r>
            <a:r>
              <a:rPr lang="it-IT" sz="2100" dirty="0"/>
              <a:t>(un’economia verde nel contesto dello sviluppo sostenibile e riduzione della povertà): transizione verso un’economia verde, un nuovo paradigma che cerchi di alleviare minacce globali  (cambiamento climatico, perdita di biodiversità, desertificazione, esaurimento delle risorse naturali ) e  promuovere un benessere sociale ed economico. </a:t>
            </a:r>
            <a:br>
              <a:rPr lang="it-IT" sz="2100" dirty="0"/>
            </a:br>
            <a:r>
              <a:rPr lang="it-IT" sz="2100" dirty="0"/>
              <a:t> </a:t>
            </a:r>
          </a:p>
          <a:p>
            <a:pPr>
              <a:lnSpc>
                <a:spcPts val="1900"/>
              </a:lnSpc>
              <a:spcAft>
                <a:spcPts val="1200"/>
              </a:spcAft>
              <a:defRPr/>
            </a:pPr>
            <a:r>
              <a:rPr lang="it-IT" sz="2100" dirty="0"/>
              <a:t>"</a:t>
            </a:r>
            <a:r>
              <a:rPr lang="it-IT" sz="2100" b="1" i="1" dirty="0" err="1"/>
              <a:t>Institutional</a:t>
            </a:r>
            <a:r>
              <a:rPr lang="it-IT" sz="2100" b="1" i="1" dirty="0"/>
              <a:t> </a:t>
            </a:r>
            <a:r>
              <a:rPr lang="it-IT" sz="2100" b="1" i="1" dirty="0" err="1"/>
              <a:t>framework</a:t>
            </a:r>
            <a:r>
              <a:rPr lang="it-IT" sz="2100" b="1" i="1" dirty="0"/>
              <a:t> for </a:t>
            </a:r>
            <a:r>
              <a:rPr lang="it-IT" sz="2100" b="1" i="1" dirty="0" err="1"/>
              <a:t>sustainable</a:t>
            </a:r>
            <a:r>
              <a:rPr lang="it-IT" sz="2100" b="1" i="1" dirty="0"/>
              <a:t> </a:t>
            </a:r>
            <a:r>
              <a:rPr lang="it-IT" sz="2100" b="1" i="1" dirty="0" err="1"/>
              <a:t>development</a:t>
            </a:r>
            <a:r>
              <a:rPr lang="it-IT" sz="2100" dirty="0"/>
              <a:t>" (quadro istituzionale per lo sviluppo sostenibile): riferimento al sistema di </a:t>
            </a:r>
            <a:r>
              <a:rPr lang="it-IT" sz="2100" i="1" dirty="0"/>
              <a:t>governance</a:t>
            </a:r>
            <a:r>
              <a:rPr lang="it-IT" sz="2100" dirty="0"/>
              <a:t> globale per lo sviluppo sostenibile, includendo le istituzioni incaricate di sviluppare, monitorare e attuare le politiche di sviluppo sostenibile attraverso i suoi tre pilastri: sociale, ambientale ed economico.</a:t>
            </a:r>
          </a:p>
          <a:p>
            <a:pPr marL="0" lvl="2" indent="0">
              <a:lnSpc>
                <a:spcPts val="1900"/>
              </a:lnSpc>
              <a:buFont typeface="Wingdings 3" panose="05040102010807070707" pitchFamily="18" charset="2"/>
              <a:buNone/>
              <a:defRPr/>
            </a:pPr>
            <a:r>
              <a:rPr lang="it-IT" sz="1400" dirty="0"/>
              <a:t> </a:t>
            </a:r>
            <a:r>
              <a:rPr lang="it-IT" altLang="it-IT" sz="1400" dirty="0">
                <a:solidFill>
                  <a:schemeClr val="accent3">
                    <a:lumMod val="50000"/>
                  </a:schemeClr>
                </a:solidFill>
                <a:hlinkClick r:id="rId3"/>
              </a:rPr>
              <a:t>http://www.minambiente.it/pagina/conferenza-rio20-una-sfida-importante#sthash.NnuGA0M9.dpuf</a:t>
            </a:r>
            <a:endParaRPr lang="it-IT" altLang="it-IT" sz="1400" dirty="0">
              <a:solidFill>
                <a:schemeClr val="accent3">
                  <a:lumMod val="50000"/>
                </a:schemeClr>
              </a:solidFill>
            </a:endParaRPr>
          </a:p>
        </p:txBody>
      </p:sp>
      <p:sp>
        <p:nvSpPr>
          <p:cNvPr id="25603" name="Titolo 6">
            <a:extLst>
              <a:ext uri="{FF2B5EF4-FFF2-40B4-BE49-F238E27FC236}">
                <a16:creationId xmlns:a16="http://schemas.microsoft.com/office/drawing/2014/main" id="{DD881C5A-A16D-40FB-B2F3-AAE13F67EDB8}"/>
              </a:ext>
            </a:extLst>
          </p:cNvPr>
          <p:cNvSpPr txBox="1">
            <a:spLocks/>
          </p:cNvSpPr>
          <p:nvPr/>
        </p:nvSpPr>
        <p:spPr bwMode="auto">
          <a:xfrm>
            <a:off x="457200" y="28575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3200" b="1">
                <a:solidFill>
                  <a:srgbClr val="3E5D78"/>
                </a:solidFill>
                <a:latin typeface="Calibri" panose="020F0502020204030204" pitchFamily="34" charset="0"/>
              </a:rPr>
              <a:t>Le tappe dello sviluppo sostenibile</a:t>
            </a:r>
          </a:p>
        </p:txBody>
      </p:sp>
      <p:sp>
        <p:nvSpPr>
          <p:cNvPr id="25604" name="Segnaposto numero diapositiva 28">
            <a:extLst>
              <a:ext uri="{FF2B5EF4-FFF2-40B4-BE49-F238E27FC236}">
                <a16:creationId xmlns:a16="http://schemas.microsoft.com/office/drawing/2014/main" id="{A6D88693-6859-45B7-B05C-11652F0BA56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665BF46-46DA-4A93-935B-4BD621077AA8}" type="slidenum">
              <a:rPr lang="it-IT" altLang="it-IT">
                <a:solidFill>
                  <a:srgbClr val="464653"/>
                </a:solidFill>
              </a:rPr>
              <a:pPr/>
              <a:t>12</a:t>
            </a:fld>
            <a:endParaRPr lang="it-IT" altLang="it-IT">
              <a:solidFill>
                <a:srgbClr val="464653"/>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6">
            <a:extLst>
              <a:ext uri="{FF2B5EF4-FFF2-40B4-BE49-F238E27FC236}">
                <a16:creationId xmlns:a16="http://schemas.microsoft.com/office/drawing/2014/main" id="{07EBBA1C-7972-4A5A-BFA7-19E5946757E5}"/>
              </a:ext>
            </a:extLst>
          </p:cNvPr>
          <p:cNvSpPr txBox="1">
            <a:spLocks/>
          </p:cNvSpPr>
          <p:nvPr/>
        </p:nvSpPr>
        <p:spPr bwMode="auto">
          <a:xfrm>
            <a:off x="457200" y="28575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3200" b="1">
                <a:solidFill>
                  <a:srgbClr val="3E5D78"/>
                </a:solidFill>
                <a:latin typeface="Calibri" panose="020F0502020204030204" pitchFamily="34" charset="0"/>
              </a:rPr>
              <a:t>Le tappe dello sviluppo sostenibile</a:t>
            </a:r>
          </a:p>
        </p:txBody>
      </p:sp>
      <p:sp>
        <p:nvSpPr>
          <p:cNvPr id="26627" name="Segnaposto numero diapositiva 28">
            <a:extLst>
              <a:ext uri="{FF2B5EF4-FFF2-40B4-BE49-F238E27FC236}">
                <a16:creationId xmlns:a16="http://schemas.microsoft.com/office/drawing/2014/main" id="{250C0ACD-A277-4A16-B9C0-37BF95730D39}"/>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FBA4E35-E031-4925-B99D-E982BFAC9128}" type="slidenum">
              <a:rPr lang="it-IT" altLang="it-IT">
                <a:solidFill>
                  <a:srgbClr val="464653"/>
                </a:solidFill>
              </a:rPr>
              <a:pPr/>
              <a:t>13</a:t>
            </a:fld>
            <a:endParaRPr lang="it-IT" altLang="it-IT">
              <a:solidFill>
                <a:srgbClr val="464653"/>
              </a:solidFill>
            </a:endParaRPr>
          </a:p>
        </p:txBody>
      </p:sp>
      <p:pic>
        <p:nvPicPr>
          <p:cNvPr id="26628" name="Picture 1">
            <a:extLst>
              <a:ext uri="{FF2B5EF4-FFF2-40B4-BE49-F238E27FC236}">
                <a16:creationId xmlns:a16="http://schemas.microsoft.com/office/drawing/2014/main" id="{1958F39F-DBC9-488F-B291-9D0D9450D7A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319338"/>
            <a:ext cx="7775575"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TextBox 1">
            <a:extLst>
              <a:ext uri="{FF2B5EF4-FFF2-40B4-BE49-F238E27FC236}">
                <a16:creationId xmlns:a16="http://schemas.microsoft.com/office/drawing/2014/main" id="{BCD55E47-2D92-4DDE-BFB0-8E575BEF528F}"/>
              </a:ext>
            </a:extLst>
          </p:cNvPr>
          <p:cNvSpPr txBox="1">
            <a:spLocks noChangeArrowheads="1"/>
          </p:cNvSpPr>
          <p:nvPr/>
        </p:nvSpPr>
        <p:spPr bwMode="auto">
          <a:xfrm>
            <a:off x="2195513" y="1527175"/>
            <a:ext cx="4752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2400">
                <a:solidFill>
                  <a:srgbClr val="D81826"/>
                </a:solidFill>
                <a:latin typeface="Trebuchet MS" panose="020B0603020202020204" pitchFamily="34" charset="0"/>
                <a:ea typeface="MS PGothic" panose="020B0600070205080204" pitchFamily="34" charset="-128"/>
              </a:rPr>
              <a:t>Il futuro che non vogliamo</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6">
            <a:extLst>
              <a:ext uri="{FF2B5EF4-FFF2-40B4-BE49-F238E27FC236}">
                <a16:creationId xmlns:a16="http://schemas.microsoft.com/office/drawing/2014/main" id="{D5FF3D20-8309-4C50-B69F-84F307939448}"/>
              </a:ext>
            </a:extLst>
          </p:cNvPr>
          <p:cNvSpPr txBox="1">
            <a:spLocks/>
          </p:cNvSpPr>
          <p:nvPr/>
        </p:nvSpPr>
        <p:spPr bwMode="auto">
          <a:xfrm>
            <a:off x="457200" y="28575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3200" b="1">
                <a:solidFill>
                  <a:srgbClr val="3E5D78"/>
                </a:solidFill>
                <a:latin typeface="Calibri" panose="020F0502020204030204" pitchFamily="34" charset="0"/>
              </a:rPr>
              <a:t>Le tappe dello sviluppo sostenibile</a:t>
            </a:r>
          </a:p>
        </p:txBody>
      </p:sp>
      <p:sp>
        <p:nvSpPr>
          <p:cNvPr id="27651" name="Segnaposto numero diapositiva 28">
            <a:extLst>
              <a:ext uri="{FF2B5EF4-FFF2-40B4-BE49-F238E27FC236}">
                <a16:creationId xmlns:a16="http://schemas.microsoft.com/office/drawing/2014/main" id="{D933D9C5-8AE4-4DB6-AEB2-83AF7C684B0D}"/>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936FD8D-B4A2-49A7-821F-12CE65C50DF2}" type="slidenum">
              <a:rPr lang="it-IT" altLang="it-IT">
                <a:solidFill>
                  <a:srgbClr val="464653"/>
                </a:solidFill>
              </a:rPr>
              <a:pPr/>
              <a:t>14</a:t>
            </a:fld>
            <a:endParaRPr lang="it-IT" altLang="it-IT">
              <a:solidFill>
                <a:srgbClr val="464653"/>
              </a:solidFill>
            </a:endParaRPr>
          </a:p>
        </p:txBody>
      </p:sp>
      <p:pic>
        <p:nvPicPr>
          <p:cNvPr id="27652" name="Picture 1">
            <a:extLst>
              <a:ext uri="{FF2B5EF4-FFF2-40B4-BE49-F238E27FC236}">
                <a16:creationId xmlns:a16="http://schemas.microsoft.com/office/drawing/2014/main" id="{33D3C849-E377-45A1-921C-760ED48BF63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46475" y="2133600"/>
            <a:ext cx="5287963" cy="3527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
            <a:extLst>
              <a:ext uri="{FF2B5EF4-FFF2-40B4-BE49-F238E27FC236}">
                <a16:creationId xmlns:a16="http://schemas.microsoft.com/office/drawing/2014/main" id="{95D16ECB-BBEC-43C5-A158-81AC213D67EA}"/>
              </a:ext>
            </a:extLst>
          </p:cNvPr>
          <p:cNvSpPr txBox="1">
            <a:spLocks noChangeArrowheads="1"/>
          </p:cNvSpPr>
          <p:nvPr/>
        </p:nvSpPr>
        <p:spPr bwMode="auto">
          <a:xfrm>
            <a:off x="379413" y="2276475"/>
            <a:ext cx="2951162"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ea typeface="ＭＳ Ｐゴシック" charset="-128"/>
              </a:defRPr>
            </a:lvl1pPr>
            <a:lvl2pPr marL="742950" indent="-285750">
              <a:spcBef>
                <a:spcPct val="20000"/>
              </a:spcBef>
              <a:buChar char="–"/>
              <a:defRPr sz="2800">
                <a:solidFill>
                  <a:schemeClr val="tx1"/>
                </a:solidFill>
                <a:latin typeface="Arial" charset="0"/>
                <a:ea typeface="ＭＳ Ｐゴシック" charset="-128"/>
              </a:defRPr>
            </a:lvl2pPr>
            <a:lvl3pPr marL="1143000" indent="-228600">
              <a:spcBef>
                <a:spcPct val="20000"/>
              </a:spcBef>
              <a:buChar char="•"/>
              <a:defRPr sz="24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Char char="»"/>
              <a:defRPr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sz="2000">
                <a:solidFill>
                  <a:schemeClr val="tx1"/>
                </a:solidFill>
                <a:latin typeface="Arial" charset="0"/>
                <a:ea typeface="ＭＳ Ｐゴシック" charset="-128"/>
              </a:defRPr>
            </a:lvl9pPr>
          </a:lstStyle>
          <a:p>
            <a:pPr>
              <a:spcBef>
                <a:spcPct val="0"/>
              </a:spcBef>
              <a:buFontTx/>
              <a:buNone/>
              <a:defRPr/>
            </a:pPr>
            <a:r>
              <a:rPr lang="it-IT" altLang="it-IT" sz="2400" dirty="0">
                <a:latin typeface="Trebuchet MS" charset="0"/>
                <a:ea typeface="Trebuchet MS" charset="0"/>
                <a:cs typeface="Trebuchet MS" charset="0"/>
              </a:rPr>
              <a:t>L’Agenda Globale delle Nazioni Unite e i </a:t>
            </a:r>
            <a:r>
              <a:rPr lang="it-IT" altLang="it-IT" sz="2400" dirty="0" err="1">
                <a:latin typeface="Trebuchet MS" charset="0"/>
                <a:ea typeface="Trebuchet MS" charset="0"/>
                <a:cs typeface="Trebuchet MS" charset="0"/>
              </a:rPr>
              <a:t>Sustainable</a:t>
            </a:r>
            <a:r>
              <a:rPr lang="it-IT" altLang="it-IT" sz="2400" dirty="0">
                <a:latin typeface="Trebuchet MS" charset="0"/>
                <a:ea typeface="Trebuchet MS" charset="0"/>
                <a:cs typeface="Trebuchet MS" charset="0"/>
              </a:rPr>
              <a:t> Development </a:t>
            </a:r>
            <a:r>
              <a:rPr lang="it-IT" altLang="it-IT" sz="2400" dirty="0" err="1">
                <a:latin typeface="Trebuchet MS" charset="0"/>
                <a:ea typeface="Trebuchet MS" charset="0"/>
                <a:cs typeface="Trebuchet MS" charset="0"/>
              </a:rPr>
              <a:t>Goals</a:t>
            </a:r>
            <a:r>
              <a:rPr lang="it-IT" altLang="it-IT" sz="2400" dirty="0">
                <a:latin typeface="Trebuchet MS" charset="0"/>
                <a:ea typeface="Trebuchet MS" charset="0"/>
                <a:cs typeface="Trebuchet MS" charset="0"/>
              </a:rPr>
              <a:t> (</a:t>
            </a:r>
            <a:r>
              <a:rPr lang="it-IT" altLang="it-IT" sz="2400" dirty="0" err="1">
                <a:latin typeface="Trebuchet MS" charset="0"/>
                <a:ea typeface="Trebuchet MS" charset="0"/>
                <a:cs typeface="Trebuchet MS" charset="0"/>
              </a:rPr>
              <a:t>SDGs</a:t>
            </a:r>
            <a:r>
              <a:rPr lang="it-IT" altLang="it-IT" sz="2400" dirty="0">
                <a:latin typeface="Trebuchet MS" charset="0"/>
                <a:ea typeface="Trebuchet MS" charset="0"/>
                <a:cs typeface="Trebuchet MS" charset="0"/>
              </a:rPr>
              <a:t>)</a:t>
            </a:r>
          </a:p>
          <a:p>
            <a:pPr>
              <a:spcBef>
                <a:spcPct val="0"/>
              </a:spcBef>
              <a:buFontTx/>
              <a:buNone/>
              <a:defRPr/>
            </a:pPr>
            <a:endParaRPr lang="it-IT" altLang="it-IT" sz="2400" dirty="0"/>
          </a:p>
          <a:p>
            <a:pPr marL="342900" indent="-342900">
              <a:spcBef>
                <a:spcPct val="0"/>
              </a:spcBef>
              <a:defRPr/>
            </a:pPr>
            <a:r>
              <a:rPr lang="it-IT" altLang="it-IT" sz="2400" dirty="0">
                <a:solidFill>
                  <a:srgbClr val="D81826"/>
                </a:solidFill>
                <a:latin typeface="Trebuchet MS" charset="0"/>
                <a:ea typeface="Trebuchet MS" charset="0"/>
                <a:cs typeface="Trebuchet MS" charset="0"/>
              </a:rPr>
              <a:t>17 obiettivi</a:t>
            </a:r>
          </a:p>
          <a:p>
            <a:pPr marL="342900" indent="-342900">
              <a:spcBef>
                <a:spcPct val="0"/>
              </a:spcBef>
              <a:defRPr/>
            </a:pPr>
            <a:r>
              <a:rPr lang="it-IT" altLang="it-IT" sz="2400" dirty="0">
                <a:solidFill>
                  <a:srgbClr val="D81826"/>
                </a:solidFill>
                <a:latin typeface="Trebuchet MS" charset="0"/>
                <a:ea typeface="Trebuchet MS" charset="0"/>
                <a:cs typeface="Trebuchet MS" charset="0"/>
              </a:rPr>
              <a:t>169 target</a:t>
            </a:r>
          </a:p>
          <a:p>
            <a:pPr marL="342900" indent="-342900">
              <a:spcBef>
                <a:spcPct val="0"/>
              </a:spcBef>
              <a:defRPr/>
            </a:pPr>
            <a:r>
              <a:rPr lang="it-IT" altLang="it-IT" sz="2400" dirty="0">
                <a:solidFill>
                  <a:srgbClr val="D81826"/>
                </a:solidFill>
                <a:latin typeface="Trebuchet MS" charset="0"/>
                <a:ea typeface="Trebuchet MS" charset="0"/>
                <a:cs typeface="Trebuchet MS" charset="0"/>
              </a:rPr>
              <a:t>240+ indicatori </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BE55D47-F89C-46F1-91C9-7659A893195F}"/>
              </a:ext>
            </a:extLst>
          </p:cNvPr>
          <p:cNvSpPr txBox="1">
            <a:spLocks noChangeArrowheads="1"/>
          </p:cNvSpPr>
          <p:nvPr/>
        </p:nvSpPr>
        <p:spPr>
          <a:xfrm>
            <a:off x="215900" y="1700213"/>
            <a:ext cx="8715375" cy="993775"/>
          </a:xfrm>
          <a:prstGeom prst="rect">
            <a:avLst/>
          </a:prstGeom>
          <a:ln w="38100" cmpd="thinThick">
            <a:noFill/>
          </a:ln>
        </p:spPr>
        <p:txBody>
          <a:bodyPr/>
          <a:lstStyle/>
          <a:p>
            <a:pPr algn="ctr" fontAlgn="auto">
              <a:lnSpc>
                <a:spcPct val="80000"/>
              </a:lnSpc>
              <a:spcBef>
                <a:spcPts val="600"/>
              </a:spcBef>
              <a:spcAft>
                <a:spcPts val="0"/>
              </a:spcAft>
              <a:buClr>
                <a:schemeClr val="accent1">
                  <a:lumMod val="25000"/>
                </a:schemeClr>
              </a:buClr>
              <a:buSzPct val="70000"/>
              <a:defRPr/>
            </a:pPr>
            <a:r>
              <a:rPr lang="it-IT" sz="3600" b="1" dirty="0">
                <a:solidFill>
                  <a:srgbClr val="0070C0"/>
                </a:solidFill>
                <a:latin typeface="+mn-lt"/>
                <a:cs typeface="+mn-cs"/>
              </a:rPr>
              <a:t>Responsabilità sociale d’impresa (RSI)</a:t>
            </a:r>
          </a:p>
          <a:p>
            <a:pPr algn="ctr" fontAlgn="auto">
              <a:lnSpc>
                <a:spcPct val="80000"/>
              </a:lnSpc>
              <a:spcBef>
                <a:spcPts val="600"/>
              </a:spcBef>
              <a:spcAft>
                <a:spcPts val="0"/>
              </a:spcAft>
              <a:buClr>
                <a:schemeClr val="accent1">
                  <a:lumMod val="25000"/>
                </a:schemeClr>
              </a:buClr>
              <a:buSzPct val="70000"/>
              <a:defRPr/>
            </a:pPr>
            <a:r>
              <a:rPr lang="it-IT" sz="2800" b="1" dirty="0">
                <a:solidFill>
                  <a:srgbClr val="0070C0"/>
                </a:solidFill>
                <a:latin typeface="+mn-lt"/>
                <a:cs typeface="+mn-cs"/>
              </a:rPr>
              <a:t>Il contributo delle imprese allo sviluppo sostenibile</a:t>
            </a:r>
          </a:p>
          <a:p>
            <a:pPr marL="514350" indent="-514350" fontAlgn="auto">
              <a:lnSpc>
                <a:spcPct val="80000"/>
              </a:lnSpc>
              <a:spcBef>
                <a:spcPts val="600"/>
              </a:spcBef>
              <a:spcAft>
                <a:spcPts val="0"/>
              </a:spcAft>
              <a:buClr>
                <a:schemeClr val="accent1">
                  <a:lumMod val="25000"/>
                </a:schemeClr>
              </a:buClr>
              <a:buSzPct val="70000"/>
              <a:defRPr/>
            </a:pPr>
            <a:endParaRPr lang="it-IT" sz="2800" b="1" dirty="0">
              <a:latin typeface="+mn-lt"/>
              <a:cs typeface="+mn-cs"/>
            </a:endParaRPr>
          </a:p>
        </p:txBody>
      </p:sp>
      <p:sp>
        <p:nvSpPr>
          <p:cNvPr id="5" name="Segnaposto contenuto 2">
            <a:extLst>
              <a:ext uri="{FF2B5EF4-FFF2-40B4-BE49-F238E27FC236}">
                <a16:creationId xmlns:a16="http://schemas.microsoft.com/office/drawing/2014/main" id="{955B3C15-ACE2-4EEB-A371-DD8811F06150}"/>
              </a:ext>
            </a:extLst>
          </p:cNvPr>
          <p:cNvSpPr txBox="1">
            <a:spLocks/>
          </p:cNvSpPr>
          <p:nvPr/>
        </p:nvSpPr>
        <p:spPr>
          <a:xfrm>
            <a:off x="465138" y="2935288"/>
            <a:ext cx="8137525" cy="874712"/>
          </a:xfrm>
          <a:prstGeom prst="rect">
            <a:avLst/>
          </a:prstGeom>
        </p:spPr>
        <p:txBody>
          <a:bodyPr>
            <a:normAutofit/>
          </a:bodyPr>
          <a:lstStyle/>
          <a:p>
            <a:pPr marL="342900" indent="20638" algn="ctr" eaLnBrk="1" fontAlgn="auto" hangingPunct="1">
              <a:lnSpc>
                <a:spcPct val="80000"/>
              </a:lnSpc>
              <a:spcBef>
                <a:spcPts val="600"/>
              </a:spcBef>
              <a:spcAft>
                <a:spcPts val="0"/>
              </a:spcAft>
              <a:buClr>
                <a:schemeClr val="accent1"/>
              </a:buClr>
              <a:buSzPct val="70000"/>
              <a:buFont typeface="Wingdings" pitchFamily="2" charset="2"/>
              <a:buNone/>
              <a:defRPr/>
            </a:pPr>
            <a:r>
              <a:rPr lang="it-IT" sz="3200" dirty="0">
                <a:solidFill>
                  <a:schemeClr val="accent1">
                    <a:lumMod val="50000"/>
                  </a:schemeClr>
                </a:solidFill>
                <a:latin typeface="+mn-lt"/>
                <a:cs typeface="+mn-cs"/>
              </a:rPr>
              <a:t>assunzione di responsabilità che l’azienda accetta nei confronti di tutti gli </a:t>
            </a:r>
            <a:r>
              <a:rPr lang="it-IT" sz="3200" u="sng" dirty="0">
                <a:solidFill>
                  <a:schemeClr val="accent1">
                    <a:lumMod val="50000"/>
                  </a:schemeClr>
                </a:solidFill>
                <a:latin typeface="+mn-lt"/>
                <a:cs typeface="+mn-cs"/>
              </a:rPr>
              <a:t>stakeholder</a:t>
            </a:r>
          </a:p>
        </p:txBody>
      </p:sp>
      <p:sp>
        <p:nvSpPr>
          <p:cNvPr id="7" name="Segnaposto contenuto 2">
            <a:extLst>
              <a:ext uri="{FF2B5EF4-FFF2-40B4-BE49-F238E27FC236}">
                <a16:creationId xmlns:a16="http://schemas.microsoft.com/office/drawing/2014/main" id="{065C09B3-B7EC-4218-B9BA-85980E1C2F08}"/>
              </a:ext>
            </a:extLst>
          </p:cNvPr>
          <p:cNvSpPr txBox="1">
            <a:spLocks/>
          </p:cNvSpPr>
          <p:nvPr/>
        </p:nvSpPr>
        <p:spPr>
          <a:xfrm>
            <a:off x="665163" y="4454525"/>
            <a:ext cx="7785100" cy="1711325"/>
          </a:xfrm>
          <a:prstGeom prst="rect">
            <a:avLst/>
          </a:prstGeom>
          <a:ln>
            <a:solidFill>
              <a:schemeClr val="tx2">
                <a:lumMod val="65000"/>
                <a:lumOff val="35000"/>
              </a:schemeClr>
            </a:solidFill>
          </a:ln>
        </p:spPr>
        <p:txBody>
          <a:bodyPr/>
          <a:lstStyle/>
          <a:p>
            <a:pPr algn="ctr" eaLnBrk="1" fontAlgn="auto" hangingPunct="1">
              <a:spcBef>
                <a:spcPct val="20000"/>
              </a:spcBef>
              <a:spcAft>
                <a:spcPts val="0"/>
              </a:spcAft>
              <a:buClr>
                <a:schemeClr val="accent1"/>
              </a:buClr>
              <a:buSzPct val="70000"/>
              <a:defRPr/>
            </a:pPr>
            <a:r>
              <a:rPr lang="it-IT" sz="2600" dirty="0">
                <a:latin typeface="+mn-lt"/>
                <a:cs typeface="+mn-cs"/>
              </a:rPr>
              <a:t>Tutti i soggetti o categorie di soggetti che sono portatori di interessi nell’impresa sia per gli investimenti effettuati, sia per i possibili effetti positivi o negativi che dall’attività dell’impresa possono loro derivare</a:t>
            </a:r>
            <a:endParaRPr lang="it-IT" sz="2600" u="sng" dirty="0">
              <a:solidFill>
                <a:schemeClr val="tx2"/>
              </a:solidFill>
              <a:latin typeface="+mn-lt"/>
              <a:cs typeface="+mn-cs"/>
            </a:endParaRPr>
          </a:p>
        </p:txBody>
      </p:sp>
      <p:sp>
        <p:nvSpPr>
          <p:cNvPr id="9" name="Freccia in giù 8">
            <a:extLst>
              <a:ext uri="{FF2B5EF4-FFF2-40B4-BE49-F238E27FC236}">
                <a16:creationId xmlns:a16="http://schemas.microsoft.com/office/drawing/2014/main" id="{09B618CE-253B-487D-A4F8-EF3A0163A6F9}"/>
              </a:ext>
            </a:extLst>
          </p:cNvPr>
          <p:cNvSpPr/>
          <p:nvPr/>
        </p:nvSpPr>
        <p:spPr>
          <a:xfrm rot="1822062">
            <a:off x="6524625" y="3940175"/>
            <a:ext cx="428625" cy="436563"/>
          </a:xfrm>
          <a:prstGeom prst="downArrow">
            <a:avLst/>
          </a:prstGeom>
          <a:ln/>
        </p:spPr>
        <p:style>
          <a:lnRef idx="3">
            <a:schemeClr val="lt1"/>
          </a:lnRef>
          <a:fillRef idx="1">
            <a:schemeClr val="accent2"/>
          </a:fillRef>
          <a:effectRef idx="1">
            <a:schemeClr val="accent2"/>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28678" name="Segnaposto numero diapositiva 28">
            <a:extLst>
              <a:ext uri="{FF2B5EF4-FFF2-40B4-BE49-F238E27FC236}">
                <a16:creationId xmlns:a16="http://schemas.microsoft.com/office/drawing/2014/main" id="{3961F916-A0D3-48B5-B2B7-BCE2DEF4AEA7}"/>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507A1DE-66FF-456A-8F1F-3CC125E657FC}" type="slidenum">
              <a:rPr lang="it-IT" altLang="it-IT">
                <a:solidFill>
                  <a:schemeClr val="tx2"/>
                </a:solidFill>
              </a:rPr>
              <a:pPr/>
              <a:t>15</a:t>
            </a:fld>
            <a:endParaRPr lang="it-IT" altLang="it-IT">
              <a:solidFill>
                <a:schemeClr val="tx2"/>
              </a:solidFill>
            </a:endParaRPr>
          </a:p>
        </p:txBody>
      </p:sp>
      <p:sp>
        <p:nvSpPr>
          <p:cNvPr id="17" name="Titolo 9">
            <a:extLst>
              <a:ext uri="{FF2B5EF4-FFF2-40B4-BE49-F238E27FC236}">
                <a16:creationId xmlns:a16="http://schemas.microsoft.com/office/drawing/2014/main" id="{65E5CF91-CF8B-4890-A6E5-4BBACBC3EDD5}"/>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 RESPONSABILITÀ SOCIALE DELLE IMPRESE </a:t>
            </a:r>
          </a:p>
        </p:txBody>
      </p:sp>
      <p:sp>
        <p:nvSpPr>
          <p:cNvPr id="2" name="Freccia circolare a destra 1">
            <a:extLst>
              <a:ext uri="{FF2B5EF4-FFF2-40B4-BE49-F238E27FC236}">
                <a16:creationId xmlns:a16="http://schemas.microsoft.com/office/drawing/2014/main" id="{F3F753BF-4D64-4A08-9A9E-0337B3485E0F}"/>
              </a:ext>
            </a:extLst>
          </p:cNvPr>
          <p:cNvSpPr/>
          <p:nvPr/>
        </p:nvSpPr>
        <p:spPr>
          <a:xfrm>
            <a:off x="323850" y="1916113"/>
            <a:ext cx="576263" cy="1584325"/>
          </a:xfrm>
          <a:prstGeom prst="curvedRightArrow">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endParaRPr lang="it-IT">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F3D8F63A-C59B-405B-AFF1-50AB0DB4EB69}"/>
              </a:ext>
            </a:extLst>
          </p:cNvPr>
          <p:cNvSpPr txBox="1">
            <a:spLocks/>
          </p:cNvSpPr>
          <p:nvPr/>
        </p:nvSpPr>
        <p:spPr>
          <a:xfrm>
            <a:off x="214313" y="1571625"/>
            <a:ext cx="8777287" cy="1214438"/>
          </a:xfrm>
          <a:prstGeom prst="rect">
            <a:avLst/>
          </a:prstGeom>
        </p:spPr>
        <p:txBody>
          <a:bodyPr/>
          <a:lstStyle/>
          <a:p>
            <a:pPr marL="95250" algn="ctr" eaLnBrk="1" fontAlgn="auto" hangingPunct="1">
              <a:lnSpc>
                <a:spcPct val="80000"/>
              </a:lnSpc>
              <a:spcBef>
                <a:spcPts val="600"/>
              </a:spcBef>
              <a:spcAft>
                <a:spcPts val="1800"/>
              </a:spcAft>
              <a:buClr>
                <a:schemeClr val="accent1"/>
              </a:buClr>
              <a:buSzPct val="70000"/>
              <a:defRPr/>
            </a:pPr>
            <a:r>
              <a:rPr lang="it-IT" sz="2600" dirty="0">
                <a:latin typeface="+mn-lt"/>
                <a:cs typeface="+mn-cs"/>
              </a:rPr>
              <a:t>prospettiva di analisi che sottolinea la </a:t>
            </a:r>
          </a:p>
          <a:p>
            <a:pPr marL="95250" algn="ctr" eaLnBrk="1" fontAlgn="auto" hangingPunct="1">
              <a:lnSpc>
                <a:spcPct val="80000"/>
              </a:lnSpc>
              <a:spcBef>
                <a:spcPts val="600"/>
              </a:spcBef>
              <a:spcAft>
                <a:spcPts val="0"/>
              </a:spcAft>
              <a:buClr>
                <a:schemeClr val="accent1"/>
              </a:buClr>
              <a:buSzPct val="70000"/>
              <a:defRPr/>
            </a:pPr>
            <a:r>
              <a:rPr lang="it-IT" sz="2600" dirty="0">
                <a:solidFill>
                  <a:srgbClr val="0070C0"/>
                </a:solidFill>
                <a:latin typeface="+mn-lt"/>
                <a:cs typeface="+mn-cs"/>
              </a:rPr>
              <a:t>natura </a:t>
            </a:r>
            <a:r>
              <a:rPr lang="it-IT" sz="2600" i="1" u="sng" dirty="0">
                <a:solidFill>
                  <a:srgbClr val="0070C0"/>
                </a:solidFill>
                <a:effectLst>
                  <a:outerShdw blurRad="38100" dist="38100" dir="2700000" algn="tl">
                    <a:srgbClr val="000000">
                      <a:alpha val="43137"/>
                    </a:srgbClr>
                  </a:outerShdw>
                </a:effectLst>
                <a:latin typeface="+mn-lt"/>
                <a:cs typeface="+mn-cs"/>
              </a:rPr>
              <a:t>gestionale</a:t>
            </a:r>
            <a:r>
              <a:rPr lang="it-IT" sz="2600" dirty="0">
                <a:solidFill>
                  <a:srgbClr val="0070C0"/>
                </a:solidFill>
                <a:latin typeface="+mn-lt"/>
                <a:cs typeface="+mn-cs"/>
              </a:rPr>
              <a:t> e </a:t>
            </a:r>
            <a:r>
              <a:rPr lang="it-IT" sz="2600" i="1" u="sng" dirty="0">
                <a:solidFill>
                  <a:srgbClr val="0070C0"/>
                </a:solidFill>
                <a:effectLst>
                  <a:outerShdw blurRad="38100" dist="38100" dir="2700000" algn="tl">
                    <a:srgbClr val="000000">
                      <a:alpha val="43137"/>
                    </a:srgbClr>
                  </a:outerShdw>
                </a:effectLst>
                <a:latin typeface="+mn-lt"/>
                <a:cs typeface="+mn-cs"/>
              </a:rPr>
              <a:t>strategica</a:t>
            </a:r>
            <a:r>
              <a:rPr lang="it-IT" sz="2600" dirty="0">
                <a:solidFill>
                  <a:srgbClr val="0070C0"/>
                </a:solidFill>
                <a:latin typeface="+mn-lt"/>
                <a:cs typeface="+mn-cs"/>
              </a:rPr>
              <a:t> della RSI</a:t>
            </a:r>
            <a:endParaRPr lang="it-IT" sz="2600" dirty="0">
              <a:latin typeface="+mn-lt"/>
              <a:cs typeface="+mn-cs"/>
            </a:endParaRPr>
          </a:p>
        </p:txBody>
      </p:sp>
      <p:sp>
        <p:nvSpPr>
          <p:cNvPr id="10" name="Titolo 9">
            <a:extLst>
              <a:ext uri="{FF2B5EF4-FFF2-40B4-BE49-F238E27FC236}">
                <a16:creationId xmlns:a16="http://schemas.microsoft.com/office/drawing/2014/main" id="{390FD15E-B451-4C3D-AC1F-29E654269B60}"/>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 RESPONSABILITÀ SOCIALE DELLE IMPRESE </a:t>
            </a:r>
          </a:p>
        </p:txBody>
      </p:sp>
      <p:sp>
        <p:nvSpPr>
          <p:cNvPr id="29700" name="Segnaposto numero diapositiva 28">
            <a:extLst>
              <a:ext uri="{FF2B5EF4-FFF2-40B4-BE49-F238E27FC236}">
                <a16:creationId xmlns:a16="http://schemas.microsoft.com/office/drawing/2014/main" id="{66ACE03E-1F1B-4615-AE5E-AE816CF5F9EA}"/>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4BF12AA-D214-4E03-9EC4-34E98D881EDA}" type="slidenum">
              <a:rPr lang="it-IT" altLang="it-IT">
                <a:solidFill>
                  <a:schemeClr val="tx2"/>
                </a:solidFill>
              </a:rPr>
              <a:pPr/>
              <a:t>16</a:t>
            </a:fld>
            <a:endParaRPr lang="it-IT" altLang="it-IT">
              <a:solidFill>
                <a:schemeClr val="tx2"/>
              </a:solidFill>
            </a:endParaRPr>
          </a:p>
        </p:txBody>
      </p:sp>
      <p:sp>
        <p:nvSpPr>
          <p:cNvPr id="14" name="Freccia in giù 13">
            <a:extLst>
              <a:ext uri="{FF2B5EF4-FFF2-40B4-BE49-F238E27FC236}">
                <a16:creationId xmlns:a16="http://schemas.microsoft.com/office/drawing/2014/main" id="{3CED5837-039A-4CAD-A48C-7E461977BF11}"/>
              </a:ext>
            </a:extLst>
          </p:cNvPr>
          <p:cNvSpPr/>
          <p:nvPr/>
        </p:nvSpPr>
        <p:spPr>
          <a:xfrm>
            <a:off x="4178300" y="2786063"/>
            <a:ext cx="787400" cy="428625"/>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it-IT"/>
          </a:p>
        </p:txBody>
      </p:sp>
      <p:sp>
        <p:nvSpPr>
          <p:cNvPr id="15" name="Segnaposto contenuto 2">
            <a:extLst>
              <a:ext uri="{FF2B5EF4-FFF2-40B4-BE49-F238E27FC236}">
                <a16:creationId xmlns:a16="http://schemas.microsoft.com/office/drawing/2014/main" id="{6BD8486D-1392-4E18-89BB-314C5E0CDB58}"/>
              </a:ext>
            </a:extLst>
          </p:cNvPr>
          <p:cNvSpPr txBox="1">
            <a:spLocks/>
          </p:cNvSpPr>
          <p:nvPr/>
        </p:nvSpPr>
        <p:spPr>
          <a:xfrm>
            <a:off x="357188" y="3571875"/>
            <a:ext cx="8562975" cy="2857500"/>
          </a:xfrm>
          <a:prstGeom prst="rect">
            <a:avLst/>
          </a:prstGeom>
        </p:spPr>
        <p:txBody>
          <a:bodyPr/>
          <a:lstStyle/>
          <a:p>
            <a:pPr algn="ctr" eaLnBrk="1" fontAlgn="auto" hangingPunct="1">
              <a:lnSpc>
                <a:spcPct val="80000"/>
              </a:lnSpc>
              <a:spcBef>
                <a:spcPts val="600"/>
              </a:spcBef>
              <a:spcAft>
                <a:spcPts val="0"/>
              </a:spcAft>
              <a:buClr>
                <a:schemeClr val="accent1"/>
              </a:buClr>
              <a:buSzPct val="70000"/>
              <a:defRPr/>
            </a:pPr>
            <a:r>
              <a:rPr lang="it-IT" sz="2600" dirty="0">
                <a:latin typeface="+mn-lt"/>
                <a:cs typeface="+mn-cs"/>
              </a:rPr>
              <a:t>forma di governance che definisce e tiene presente</a:t>
            </a:r>
          </a:p>
          <a:p>
            <a:pPr algn="ctr" eaLnBrk="1" fontAlgn="auto" hangingPunct="1">
              <a:lnSpc>
                <a:spcPct val="80000"/>
              </a:lnSpc>
              <a:spcBef>
                <a:spcPts val="600"/>
              </a:spcBef>
              <a:spcAft>
                <a:spcPts val="0"/>
              </a:spcAft>
              <a:buClr>
                <a:schemeClr val="accent1"/>
              </a:buClr>
              <a:buSzPct val="70000"/>
              <a:defRPr/>
            </a:pPr>
            <a:r>
              <a:rPr lang="it-IT" sz="2600" dirty="0">
                <a:latin typeface="+mn-lt"/>
                <a:cs typeface="+mn-cs"/>
              </a:rPr>
              <a:t>(con modalità e livelli diversi di considerazione)</a:t>
            </a:r>
          </a:p>
          <a:p>
            <a:pPr algn="ctr" eaLnBrk="1" fontAlgn="auto" hangingPunct="1">
              <a:lnSpc>
                <a:spcPct val="80000"/>
              </a:lnSpc>
              <a:spcBef>
                <a:spcPts val="600"/>
              </a:spcBef>
              <a:spcAft>
                <a:spcPts val="0"/>
              </a:spcAft>
              <a:buClr>
                <a:schemeClr val="accent1"/>
              </a:buClr>
              <a:buSzPct val="70000"/>
              <a:defRPr/>
            </a:pPr>
            <a:r>
              <a:rPr lang="it-IT" sz="2600" dirty="0">
                <a:latin typeface="+mn-lt"/>
                <a:cs typeface="+mn-cs"/>
              </a:rPr>
              <a:t>tutti i </a:t>
            </a:r>
            <a:r>
              <a:rPr lang="it-IT" sz="2600" b="1" dirty="0">
                <a:solidFill>
                  <a:srgbClr val="0070C0"/>
                </a:solidFill>
                <a:latin typeface="+mn-lt"/>
                <a:cs typeface="+mn-cs"/>
              </a:rPr>
              <a:t>diritti</a:t>
            </a:r>
            <a:r>
              <a:rPr lang="it-IT" sz="2600" dirty="0">
                <a:latin typeface="+mn-lt"/>
                <a:cs typeface="+mn-cs"/>
              </a:rPr>
              <a:t> e </a:t>
            </a:r>
            <a:r>
              <a:rPr lang="it-IT" sz="2600" b="1" dirty="0">
                <a:solidFill>
                  <a:srgbClr val="0070C0"/>
                </a:solidFill>
                <a:latin typeface="+mn-lt"/>
                <a:cs typeface="+mn-cs"/>
              </a:rPr>
              <a:t>doveri</a:t>
            </a:r>
            <a:r>
              <a:rPr lang="it-IT" sz="2600" dirty="0">
                <a:latin typeface="+mn-lt"/>
                <a:cs typeface="+mn-cs"/>
              </a:rPr>
              <a:t> </a:t>
            </a:r>
          </a:p>
          <a:p>
            <a:pPr algn="ctr" eaLnBrk="1" fontAlgn="auto" hangingPunct="1">
              <a:lnSpc>
                <a:spcPct val="80000"/>
              </a:lnSpc>
              <a:spcBef>
                <a:spcPts val="600"/>
              </a:spcBef>
              <a:spcAft>
                <a:spcPts val="0"/>
              </a:spcAft>
              <a:buClr>
                <a:schemeClr val="accent1"/>
              </a:buClr>
              <a:buSzPct val="70000"/>
              <a:defRPr/>
            </a:pPr>
            <a:r>
              <a:rPr lang="it-IT" sz="2600" dirty="0">
                <a:latin typeface="+mn-lt"/>
                <a:cs typeface="+mn-cs"/>
              </a:rPr>
              <a:t>riconducibili all’azienda e ai propri stakeholder</a:t>
            </a:r>
          </a:p>
          <a:p>
            <a:pPr algn="ctr" eaLnBrk="1" fontAlgn="auto" hangingPunct="1">
              <a:lnSpc>
                <a:spcPct val="80000"/>
              </a:lnSpc>
              <a:spcBef>
                <a:spcPts val="600"/>
              </a:spcBef>
              <a:spcAft>
                <a:spcPts val="0"/>
              </a:spcAft>
              <a:buClr>
                <a:schemeClr val="accent1"/>
              </a:buClr>
              <a:buSzPct val="70000"/>
              <a:defRPr/>
            </a:pPr>
            <a:r>
              <a:rPr lang="it-IT" sz="2600" dirty="0">
                <a:latin typeface="+mn-lt"/>
                <a:cs typeface="+mn-cs"/>
              </a:rPr>
              <a:t> </a:t>
            </a:r>
          </a:p>
          <a:p>
            <a:pPr algn="ctr" eaLnBrk="1" fontAlgn="auto" hangingPunct="1">
              <a:lnSpc>
                <a:spcPct val="80000"/>
              </a:lnSpc>
              <a:spcBef>
                <a:spcPts val="600"/>
              </a:spcBef>
              <a:spcAft>
                <a:spcPts val="0"/>
              </a:spcAft>
              <a:buClr>
                <a:schemeClr val="accent1"/>
              </a:buClr>
              <a:buSzPct val="70000"/>
              <a:defRPr/>
            </a:pPr>
            <a:r>
              <a:rPr lang="it-IT" sz="2600" dirty="0">
                <a:latin typeface="+mn-lt"/>
                <a:cs typeface="+mn-cs"/>
              </a:rPr>
              <a:t>ridurre gli effetti negativi ed i costi di transazione che intervengono nello svolgimento dell’attività</a:t>
            </a:r>
          </a:p>
        </p:txBody>
      </p:sp>
      <p:sp>
        <p:nvSpPr>
          <p:cNvPr id="17" name="Freccia in giù 16">
            <a:extLst>
              <a:ext uri="{FF2B5EF4-FFF2-40B4-BE49-F238E27FC236}">
                <a16:creationId xmlns:a16="http://schemas.microsoft.com/office/drawing/2014/main" id="{7D41A636-886B-49CA-B7C1-7D235A0F7B11}"/>
              </a:ext>
            </a:extLst>
          </p:cNvPr>
          <p:cNvSpPr/>
          <p:nvPr/>
        </p:nvSpPr>
        <p:spPr>
          <a:xfrm>
            <a:off x="4357688" y="5143500"/>
            <a:ext cx="428625" cy="285750"/>
          </a:xfrm>
          <a:prstGeom prst="downArrow">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it-IT"/>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9EFF4E7E-4F7E-4599-8B18-F1338F4E4E1A}"/>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 RESPONSABILITÀ SOCIALE DELLE IMPRESE </a:t>
            </a:r>
          </a:p>
        </p:txBody>
      </p:sp>
      <p:sp>
        <p:nvSpPr>
          <p:cNvPr id="30723" name="Segnaposto numero diapositiva 28">
            <a:extLst>
              <a:ext uri="{FF2B5EF4-FFF2-40B4-BE49-F238E27FC236}">
                <a16:creationId xmlns:a16="http://schemas.microsoft.com/office/drawing/2014/main" id="{CA21861C-0B1B-4E3C-A14C-8AFFAAAA764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67B236D-F625-485C-B729-D6280519713F}" type="slidenum">
              <a:rPr lang="it-IT" altLang="it-IT">
                <a:solidFill>
                  <a:schemeClr val="tx2"/>
                </a:solidFill>
              </a:rPr>
              <a:pPr/>
              <a:t>17</a:t>
            </a:fld>
            <a:endParaRPr lang="it-IT" altLang="it-IT">
              <a:solidFill>
                <a:schemeClr val="tx2"/>
              </a:solidFill>
            </a:endParaRPr>
          </a:p>
        </p:txBody>
      </p:sp>
      <p:sp>
        <p:nvSpPr>
          <p:cNvPr id="16" name="Segnaposto contenuto 2">
            <a:extLst>
              <a:ext uri="{FF2B5EF4-FFF2-40B4-BE49-F238E27FC236}">
                <a16:creationId xmlns:a16="http://schemas.microsoft.com/office/drawing/2014/main" id="{0C9DFEAD-3C01-401D-9569-3B39C9EA918A}"/>
              </a:ext>
            </a:extLst>
          </p:cNvPr>
          <p:cNvSpPr>
            <a:spLocks noGrp="1"/>
          </p:cNvSpPr>
          <p:nvPr>
            <p:ph idx="1"/>
          </p:nvPr>
        </p:nvSpPr>
        <p:spPr>
          <a:xfrm>
            <a:off x="304800" y="1625600"/>
            <a:ext cx="8686800" cy="660400"/>
          </a:xfrm>
        </p:spPr>
        <p:txBody>
          <a:bodyPr>
            <a:normAutofit fontScale="92500" lnSpcReduction="10000"/>
          </a:bodyPr>
          <a:lstStyle/>
          <a:p>
            <a:pPr marL="274320" indent="-274320" eaLnBrk="1" fontAlgn="auto" hangingPunct="1">
              <a:spcAft>
                <a:spcPts val="0"/>
              </a:spcAft>
              <a:buFont typeface="Wingdings" pitchFamily="2" charset="2"/>
              <a:buNone/>
              <a:defRPr/>
            </a:pPr>
            <a:r>
              <a:rPr lang="it-IT" i="1" dirty="0"/>
              <a:t>Libro Verde</a:t>
            </a:r>
            <a:r>
              <a:rPr lang="it-IT" dirty="0"/>
              <a:t> del 2001 della Commissione Europea – </a:t>
            </a:r>
            <a:r>
              <a:rPr lang="it-IT" i="1" dirty="0"/>
              <a:t>Promuovere un quadro europeo per la responsabilità sociale delle imprese</a:t>
            </a:r>
            <a:r>
              <a:rPr lang="it-IT" dirty="0"/>
              <a:t> </a:t>
            </a:r>
            <a:endParaRPr lang="it-IT" u="sng" dirty="0"/>
          </a:p>
        </p:txBody>
      </p:sp>
      <p:sp>
        <p:nvSpPr>
          <p:cNvPr id="18" name="Segnaposto contenuto 2">
            <a:extLst>
              <a:ext uri="{FF2B5EF4-FFF2-40B4-BE49-F238E27FC236}">
                <a16:creationId xmlns:a16="http://schemas.microsoft.com/office/drawing/2014/main" id="{0149ACAA-2FFE-45AC-B97F-F0113A96C44E}"/>
              </a:ext>
            </a:extLst>
          </p:cNvPr>
          <p:cNvSpPr txBox="1">
            <a:spLocks/>
          </p:cNvSpPr>
          <p:nvPr/>
        </p:nvSpPr>
        <p:spPr>
          <a:xfrm>
            <a:off x="214313" y="2803525"/>
            <a:ext cx="8786812" cy="2125663"/>
          </a:xfrm>
          <a:prstGeom prst="roundRect">
            <a:avLst/>
          </a:prstGeom>
          <a:solidFill>
            <a:schemeClr val="accent3">
              <a:lumMod val="60000"/>
              <a:lumOff val="40000"/>
            </a:schemeClr>
          </a:solidFill>
          <a:ln>
            <a:solidFill>
              <a:schemeClr val="accent3">
                <a:lumMod val="50000"/>
              </a:schemeClr>
            </a:solidFill>
          </a:ln>
        </p:spPr>
        <p:txBody>
          <a:bodyPr/>
          <a:lstStyle/>
          <a:p>
            <a:pPr algn="ctr" eaLnBrk="1" fontAlgn="auto" hangingPunct="1">
              <a:lnSpc>
                <a:spcPct val="80000"/>
              </a:lnSpc>
              <a:spcBef>
                <a:spcPts val="0"/>
              </a:spcBef>
              <a:spcAft>
                <a:spcPts val="0"/>
              </a:spcAft>
              <a:defRPr/>
            </a:pPr>
            <a:r>
              <a:rPr lang="it-IT" sz="2300" dirty="0">
                <a:latin typeface="+mn-lt"/>
                <a:cs typeface="+mn-cs"/>
              </a:rPr>
              <a:t>Integrazione volontaria delle preoccupazioni sociali ed ecologiche delle imprese nelle loro operazioni commerciali e nei loro rapporti con le parti interessate. </a:t>
            </a:r>
          </a:p>
          <a:p>
            <a:pPr algn="ctr" eaLnBrk="1" fontAlgn="auto" hangingPunct="1">
              <a:lnSpc>
                <a:spcPct val="80000"/>
              </a:lnSpc>
              <a:spcBef>
                <a:spcPts val="0"/>
              </a:spcBef>
              <a:spcAft>
                <a:spcPts val="0"/>
              </a:spcAft>
              <a:defRPr/>
            </a:pPr>
            <a:r>
              <a:rPr lang="it-IT" sz="2300" dirty="0">
                <a:latin typeface="+mn-lt"/>
                <a:cs typeface="+mn-cs"/>
              </a:rPr>
              <a:t>Essere socialmente responsabili significa non solo soddisfare pienamente obblighi giuridici applicabili, ma anche andare al di là, investendo “di più” nel capitale umano, nell’ambiente e nei rapporti con le parti interessate.</a:t>
            </a:r>
            <a:endParaRPr lang="it-IT" sz="2300" u="sng" dirty="0">
              <a:latin typeface="+mn-lt"/>
              <a:cs typeface="+mn-cs"/>
            </a:endParaRPr>
          </a:p>
        </p:txBody>
      </p:sp>
      <p:sp>
        <p:nvSpPr>
          <p:cNvPr id="30726" name="Segnaposto contenuto 2">
            <a:extLst>
              <a:ext uri="{FF2B5EF4-FFF2-40B4-BE49-F238E27FC236}">
                <a16:creationId xmlns:a16="http://schemas.microsoft.com/office/drawing/2014/main" id="{EE2B22A0-B00A-4F32-94FF-4A4FF6E245E4}"/>
              </a:ext>
            </a:extLst>
          </p:cNvPr>
          <p:cNvSpPr txBox="1">
            <a:spLocks/>
          </p:cNvSpPr>
          <p:nvPr/>
        </p:nvSpPr>
        <p:spPr bwMode="auto">
          <a:xfrm>
            <a:off x="534988" y="5500688"/>
            <a:ext cx="8074025"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0000"/>
              </a:lnSpc>
            </a:pPr>
            <a:r>
              <a:rPr lang="it-IT" altLang="it-IT" sz="2300" i="1">
                <a:latin typeface="Franklin Gothic Book" panose="020B0503020102020204" pitchFamily="34" charset="0"/>
              </a:rPr>
              <a:t>Implica un governo aziendale e la definizione di assetti di governance basati su un approccio multistakeholder</a:t>
            </a:r>
          </a:p>
        </p:txBody>
      </p:sp>
      <p:sp>
        <p:nvSpPr>
          <p:cNvPr id="20" name="Freccia in giù 19">
            <a:extLst>
              <a:ext uri="{FF2B5EF4-FFF2-40B4-BE49-F238E27FC236}">
                <a16:creationId xmlns:a16="http://schemas.microsoft.com/office/drawing/2014/main" id="{B6FE48BE-C970-45A3-9635-3864C6A21A68}"/>
              </a:ext>
            </a:extLst>
          </p:cNvPr>
          <p:cNvSpPr/>
          <p:nvPr/>
        </p:nvSpPr>
        <p:spPr>
          <a:xfrm>
            <a:off x="4286248" y="2214554"/>
            <a:ext cx="428628" cy="436132"/>
          </a:xfrm>
          <a:prstGeom prst="downArrow">
            <a:avLst/>
          </a:prstGeom>
          <a:ln/>
        </p:spPr>
        <p:style>
          <a:lnRef idx="1">
            <a:schemeClr val="accent3"/>
          </a:lnRef>
          <a:fillRef idx="3">
            <a:schemeClr val="accent3"/>
          </a:fillRef>
          <a:effectRef idx="2">
            <a:schemeClr val="accent3"/>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21" name="Freccia in giù 20">
            <a:extLst>
              <a:ext uri="{FF2B5EF4-FFF2-40B4-BE49-F238E27FC236}">
                <a16:creationId xmlns:a16="http://schemas.microsoft.com/office/drawing/2014/main" id="{A4C3D6A0-1954-45C6-A5AE-162FBE99099B}"/>
              </a:ext>
            </a:extLst>
          </p:cNvPr>
          <p:cNvSpPr/>
          <p:nvPr/>
        </p:nvSpPr>
        <p:spPr>
          <a:xfrm>
            <a:off x="4286248" y="4993132"/>
            <a:ext cx="428628" cy="436132"/>
          </a:xfrm>
          <a:prstGeom prst="downArrow">
            <a:avLst/>
          </a:prstGeom>
          <a:ln/>
        </p:spPr>
        <p:style>
          <a:lnRef idx="1">
            <a:schemeClr val="accent3"/>
          </a:lnRef>
          <a:fillRef idx="3">
            <a:schemeClr val="accent3"/>
          </a:fillRef>
          <a:effectRef idx="2">
            <a:schemeClr val="accent3"/>
          </a:effectRef>
          <a:fontRef idx="minor">
            <a:schemeClr val="lt1"/>
          </a:fontRef>
        </p:style>
        <p:txBody>
          <a:bodyPr anchor="ctr"/>
          <a:lstStyle/>
          <a:p>
            <a:pPr algn="ctr" eaLnBrk="1" fontAlgn="auto" hangingPunct="1">
              <a:spcBef>
                <a:spcPts val="0"/>
              </a:spcBef>
              <a:spcAft>
                <a:spcPts val="0"/>
              </a:spcAft>
              <a:defRPr/>
            </a:pPr>
            <a:endParaRPr lang="it-IT"/>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EB3A3F6F-560F-493F-95C2-C6E3A450D212}"/>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 RESPONSABILITÀ SOCIALE DELLE IMPRESE </a:t>
            </a:r>
          </a:p>
        </p:txBody>
      </p:sp>
      <p:sp>
        <p:nvSpPr>
          <p:cNvPr id="31747" name="Segnaposto numero diapositiva 28">
            <a:extLst>
              <a:ext uri="{FF2B5EF4-FFF2-40B4-BE49-F238E27FC236}">
                <a16:creationId xmlns:a16="http://schemas.microsoft.com/office/drawing/2014/main" id="{D27CA1E3-1E5C-4E39-823E-0E318001373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265EDF8-0180-4438-A176-3B4FF0D87A97}" type="slidenum">
              <a:rPr lang="it-IT" altLang="it-IT">
                <a:solidFill>
                  <a:schemeClr val="tx2"/>
                </a:solidFill>
              </a:rPr>
              <a:pPr/>
              <a:t>18</a:t>
            </a:fld>
            <a:endParaRPr lang="it-IT" altLang="it-IT">
              <a:solidFill>
                <a:schemeClr val="tx2"/>
              </a:solidFill>
            </a:endParaRPr>
          </a:p>
        </p:txBody>
      </p:sp>
      <p:sp>
        <p:nvSpPr>
          <p:cNvPr id="4" name="Segnaposto contenuto 2">
            <a:extLst>
              <a:ext uri="{FF2B5EF4-FFF2-40B4-BE49-F238E27FC236}">
                <a16:creationId xmlns:a16="http://schemas.microsoft.com/office/drawing/2014/main" id="{50F9D0E3-4168-47FB-9098-3D821B25F35E}"/>
              </a:ext>
            </a:extLst>
          </p:cNvPr>
          <p:cNvSpPr>
            <a:spLocks noGrp="1"/>
          </p:cNvSpPr>
          <p:nvPr>
            <p:ph idx="1"/>
          </p:nvPr>
        </p:nvSpPr>
        <p:spPr>
          <a:xfrm>
            <a:off x="304800" y="1625600"/>
            <a:ext cx="8686800" cy="2811463"/>
          </a:xfrm>
        </p:spPr>
        <p:txBody>
          <a:bodyPr>
            <a:noAutofit/>
          </a:bodyPr>
          <a:lstStyle/>
          <a:p>
            <a:pPr marL="0" indent="0" algn="ctr" eaLnBrk="1" fontAlgn="auto" hangingPunct="1">
              <a:spcAft>
                <a:spcPts val="1200"/>
              </a:spcAft>
              <a:buFont typeface="Wingdings" pitchFamily="2" charset="2"/>
              <a:buNone/>
              <a:defRPr/>
            </a:pPr>
            <a:r>
              <a:rPr lang="it-IT" sz="2000" dirty="0"/>
              <a:t>Nuova definizione di CSR: </a:t>
            </a:r>
          </a:p>
          <a:p>
            <a:pPr marL="274320" indent="-274320" algn="ctr" eaLnBrk="1" fontAlgn="auto" hangingPunct="1">
              <a:spcAft>
                <a:spcPts val="0"/>
              </a:spcAft>
              <a:buFont typeface="Wingdings" pitchFamily="2" charset="2"/>
              <a:buNone/>
              <a:defRPr/>
            </a:pPr>
            <a:r>
              <a:rPr lang="it-IT" sz="2400" b="1" dirty="0">
                <a:solidFill>
                  <a:schemeClr val="accent3">
                    <a:lumMod val="50000"/>
                  </a:schemeClr>
                </a:solidFill>
              </a:rPr>
              <a:t>«responsabilità delle imprese per il loro impatto sulla società»</a:t>
            </a:r>
          </a:p>
          <a:p>
            <a:pPr marL="0" indent="0" eaLnBrk="1" fontAlgn="auto" hangingPunct="1">
              <a:spcAft>
                <a:spcPts val="0"/>
              </a:spcAft>
              <a:buFont typeface="Wingdings" pitchFamily="2" charset="2"/>
              <a:buNone/>
              <a:defRPr/>
            </a:pPr>
            <a:endParaRPr lang="it-IT" sz="2000" dirty="0"/>
          </a:p>
          <a:p>
            <a:pPr marL="0" indent="0" eaLnBrk="1" fontAlgn="auto" hangingPunct="1">
              <a:spcAft>
                <a:spcPts val="0"/>
              </a:spcAft>
              <a:buFont typeface="Wingdings" pitchFamily="2" charset="2"/>
              <a:buNone/>
              <a:defRPr/>
            </a:pPr>
            <a:r>
              <a:rPr lang="en-US" sz="2000" dirty="0" err="1"/>
              <a:t>Ottobre</a:t>
            </a:r>
            <a:r>
              <a:rPr lang="en-US" sz="2000" dirty="0"/>
              <a:t> 2011 “Communication on a Renewed EU Strategy 2011 – 2014 for</a:t>
            </a:r>
          </a:p>
          <a:p>
            <a:pPr marL="0" indent="0" eaLnBrk="1" fontAlgn="auto" hangingPunct="1">
              <a:spcAft>
                <a:spcPts val="0"/>
              </a:spcAft>
              <a:buFont typeface="Wingdings" pitchFamily="2" charset="2"/>
              <a:buNone/>
              <a:defRPr/>
            </a:pPr>
            <a:r>
              <a:rPr lang="en-US" sz="2000" dirty="0"/>
              <a:t>CSR” </a:t>
            </a:r>
            <a:r>
              <a:rPr lang="en-US" sz="2000" dirty="0">
                <a:sym typeface="Wingdings" panose="05000000000000000000" pitchFamily="2" charset="2"/>
              </a:rPr>
              <a:t></a:t>
            </a:r>
            <a:r>
              <a:rPr lang="en-US" sz="2000" dirty="0"/>
              <a:t> </a:t>
            </a:r>
            <a:r>
              <a:rPr lang="it-IT" sz="2000" dirty="0"/>
              <a:t>si discosta dalla precedente concezione che considerava la CSR come l’integrazione da parte delle imprese degli aspetti sociali ed ambientali.</a:t>
            </a:r>
          </a:p>
          <a:p>
            <a:pPr marL="274320" indent="-274320" eaLnBrk="1" fontAlgn="auto" hangingPunct="1">
              <a:spcAft>
                <a:spcPts val="0"/>
              </a:spcAft>
              <a:buFont typeface="Wingdings" pitchFamily="2" charset="2"/>
              <a:buNone/>
              <a:defRPr/>
            </a:pPr>
            <a:endParaRPr lang="it-IT" sz="1400" dirty="0"/>
          </a:p>
          <a:p>
            <a:pPr marL="274320" indent="-274320" eaLnBrk="1" fontAlgn="auto" hangingPunct="1">
              <a:spcAft>
                <a:spcPts val="0"/>
              </a:spcAft>
              <a:buFont typeface="Wingdings" pitchFamily="2" charset="2"/>
              <a:buNone/>
              <a:defRPr/>
            </a:pPr>
            <a:endParaRPr lang="it-IT" sz="2000" dirty="0"/>
          </a:p>
          <a:p>
            <a:pPr marL="274320" indent="-274320" algn="ctr" eaLnBrk="1" fontAlgn="auto" hangingPunct="1">
              <a:spcAft>
                <a:spcPts val="0"/>
              </a:spcAft>
              <a:buFont typeface="Wingdings" pitchFamily="2" charset="2"/>
              <a:buNone/>
              <a:defRPr/>
            </a:pPr>
            <a:r>
              <a:rPr lang="it-IT" sz="2000" dirty="0"/>
              <a:t>L’attenzione si sposta dalle singole iniziative all’interno delle aziende verso una visione globale delle attività d’impresa</a:t>
            </a:r>
            <a:r>
              <a:rPr lang="it-IT" sz="2000" i="1" dirty="0"/>
              <a:t>.</a:t>
            </a:r>
            <a:endParaRPr lang="it-IT" sz="2000" u="sng" dirty="0"/>
          </a:p>
        </p:txBody>
      </p:sp>
      <p:sp>
        <p:nvSpPr>
          <p:cNvPr id="5" name="Freccia in giù 4">
            <a:extLst>
              <a:ext uri="{FF2B5EF4-FFF2-40B4-BE49-F238E27FC236}">
                <a16:creationId xmlns:a16="http://schemas.microsoft.com/office/drawing/2014/main" id="{A06FBB97-53DC-4D48-A215-BBCE4BA4CAFC}"/>
              </a:ext>
            </a:extLst>
          </p:cNvPr>
          <p:cNvSpPr/>
          <p:nvPr/>
        </p:nvSpPr>
        <p:spPr>
          <a:xfrm>
            <a:off x="4276471" y="3712948"/>
            <a:ext cx="428628" cy="436132"/>
          </a:xfrm>
          <a:prstGeom prst="downArrow">
            <a:avLst/>
          </a:prstGeom>
          <a:ln/>
        </p:spPr>
        <p:style>
          <a:lnRef idx="1">
            <a:schemeClr val="accent3"/>
          </a:lnRef>
          <a:fillRef idx="3">
            <a:schemeClr val="accent3"/>
          </a:fillRef>
          <a:effectRef idx="2">
            <a:schemeClr val="accent3"/>
          </a:effectRef>
          <a:fontRef idx="minor">
            <a:schemeClr val="lt1"/>
          </a:fontRef>
        </p:style>
        <p:txBody>
          <a:bodyPr anchor="ctr"/>
          <a:lstStyle/>
          <a:p>
            <a:pPr algn="ctr" eaLnBrk="1" fontAlgn="auto" hangingPunct="1">
              <a:spcBef>
                <a:spcPts val="0"/>
              </a:spcBef>
              <a:spcAft>
                <a:spcPts val="0"/>
              </a:spcAft>
              <a:defRPr/>
            </a:pPr>
            <a:endParaRPr lang="it-IT"/>
          </a:p>
        </p:txBody>
      </p:sp>
      <p:sp>
        <p:nvSpPr>
          <p:cNvPr id="6" name="Segnaposto contenuto 2">
            <a:extLst>
              <a:ext uri="{FF2B5EF4-FFF2-40B4-BE49-F238E27FC236}">
                <a16:creationId xmlns:a16="http://schemas.microsoft.com/office/drawing/2014/main" id="{94C1BE3B-4983-4973-B555-C1450A4F52E4}"/>
              </a:ext>
            </a:extLst>
          </p:cNvPr>
          <p:cNvSpPr txBox="1">
            <a:spLocks/>
          </p:cNvSpPr>
          <p:nvPr/>
        </p:nvSpPr>
        <p:spPr>
          <a:xfrm>
            <a:off x="177800" y="5106988"/>
            <a:ext cx="8786813" cy="1346200"/>
          </a:xfrm>
          <a:prstGeom prst="roundRect">
            <a:avLst/>
          </a:prstGeom>
          <a:ln w="57150"/>
        </p:spPr>
        <p:style>
          <a:lnRef idx="2">
            <a:schemeClr val="accent3"/>
          </a:lnRef>
          <a:fillRef idx="1">
            <a:schemeClr val="lt1"/>
          </a:fillRef>
          <a:effectRef idx="0">
            <a:schemeClr val="accent3"/>
          </a:effectRef>
          <a:fontRef idx="minor">
            <a:schemeClr val="dk1"/>
          </a:fontRef>
        </p:style>
        <p:txBody>
          <a:bodyPr/>
          <a:lstStyle/>
          <a:p>
            <a:pPr algn="ctr" eaLnBrk="1" hangingPunct="1">
              <a:lnSpc>
                <a:spcPct val="80000"/>
              </a:lnSpc>
              <a:defRPr/>
            </a:pPr>
            <a:r>
              <a:rPr lang="it-IT" altLang="it-IT" b="1" dirty="0"/>
              <a:t>Le imprese considerano oggi la RSI a pieno titolo parte della cultura di impresa; elemento intrinseco alla gestione aziendale.</a:t>
            </a:r>
          </a:p>
          <a:p>
            <a:pPr algn="ctr" eaLnBrk="1" hangingPunct="1">
              <a:lnSpc>
                <a:spcPct val="80000"/>
              </a:lnSpc>
              <a:defRPr/>
            </a:pPr>
            <a:r>
              <a:rPr lang="it-IT" altLang="it-IT" b="1" dirty="0"/>
              <a:t> La responsabilità sociale si integra nell’impianto valoriale, decisionale e gestionale d’impresa, costituendo uno strumento gestionale delle politiche aziendali a valenza strategica.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a:extLst>
              <a:ext uri="{FF2B5EF4-FFF2-40B4-BE49-F238E27FC236}">
                <a16:creationId xmlns:a16="http://schemas.microsoft.com/office/drawing/2014/main" id="{B80D1952-3D62-4D59-AF60-320EF31F77BD}"/>
              </a:ext>
            </a:extLst>
          </p:cNvPr>
          <p:cNvSpPr txBox="1">
            <a:spLocks/>
          </p:cNvSpPr>
          <p:nvPr/>
        </p:nvSpPr>
        <p:spPr>
          <a:xfrm>
            <a:off x="214313" y="1643063"/>
            <a:ext cx="8777287" cy="4522787"/>
          </a:xfrm>
          <a:prstGeom prst="rect">
            <a:avLst/>
          </a:prstGeom>
        </p:spPr>
        <p:txBody>
          <a:bodyPr/>
          <a:lstStyle/>
          <a:p>
            <a:pPr marL="95250" algn="ctr" eaLnBrk="1" fontAlgn="auto" hangingPunct="1">
              <a:lnSpc>
                <a:spcPct val="80000"/>
              </a:lnSpc>
              <a:spcBef>
                <a:spcPts val="600"/>
              </a:spcBef>
              <a:spcAft>
                <a:spcPts val="0"/>
              </a:spcAft>
              <a:buClr>
                <a:schemeClr val="accent1"/>
              </a:buClr>
              <a:buSzPct val="70000"/>
              <a:defRPr/>
            </a:pPr>
            <a:r>
              <a:rPr lang="it-IT" sz="2600" dirty="0">
                <a:latin typeface="+mn-lt"/>
                <a:cs typeface="+mn-cs"/>
              </a:rPr>
              <a:t>La governance aziendale deve saper estendere il concetto di dovere fiduciario che i manager assumono nei confronti della proprietà, verso una </a:t>
            </a:r>
          </a:p>
          <a:p>
            <a:pPr marL="95250" algn="ctr" eaLnBrk="1" fontAlgn="auto" hangingPunct="1">
              <a:lnSpc>
                <a:spcPct val="80000"/>
              </a:lnSpc>
              <a:spcBef>
                <a:spcPts val="600"/>
              </a:spcBef>
              <a:spcAft>
                <a:spcPts val="4200"/>
              </a:spcAft>
              <a:buClr>
                <a:schemeClr val="accent1"/>
              </a:buClr>
              <a:buSzPct val="70000"/>
              <a:defRPr/>
            </a:pPr>
            <a:r>
              <a:rPr lang="it-IT" sz="2600" b="1" i="1" dirty="0">
                <a:effectLst>
                  <a:outerShdw blurRad="38100" dist="38100" dir="2700000" algn="tl">
                    <a:srgbClr val="000000">
                      <a:alpha val="43137"/>
                    </a:srgbClr>
                  </a:outerShdw>
                </a:effectLst>
                <a:latin typeface="+mn-lt"/>
                <a:cs typeface="+mn-cs"/>
              </a:rPr>
              <a:t>prospettiva </a:t>
            </a:r>
            <a:r>
              <a:rPr lang="it-IT" sz="2600" b="1" i="1" dirty="0" err="1">
                <a:effectLst>
                  <a:outerShdw blurRad="38100" dist="38100" dir="2700000" algn="tl">
                    <a:srgbClr val="000000">
                      <a:alpha val="43137"/>
                    </a:srgbClr>
                  </a:outerShdw>
                </a:effectLst>
                <a:latin typeface="+mn-lt"/>
                <a:cs typeface="+mn-cs"/>
              </a:rPr>
              <a:t>multistakeholder</a:t>
            </a:r>
            <a:endParaRPr lang="it-IT" sz="2600" b="1" i="1" dirty="0">
              <a:effectLst>
                <a:outerShdw blurRad="38100" dist="38100" dir="2700000" algn="tl">
                  <a:srgbClr val="000000">
                    <a:alpha val="43137"/>
                  </a:srgbClr>
                </a:outerShdw>
              </a:effectLst>
              <a:latin typeface="+mn-lt"/>
              <a:cs typeface="+mn-cs"/>
            </a:endParaRPr>
          </a:p>
          <a:p>
            <a:pPr marL="95250" algn="ctr" eaLnBrk="1" fontAlgn="auto" hangingPunct="1">
              <a:lnSpc>
                <a:spcPct val="80000"/>
              </a:lnSpc>
              <a:spcBef>
                <a:spcPts val="600"/>
              </a:spcBef>
              <a:spcAft>
                <a:spcPts val="0"/>
              </a:spcAft>
              <a:buClr>
                <a:schemeClr val="accent1"/>
              </a:buClr>
              <a:buSzPct val="70000"/>
              <a:defRPr/>
            </a:pPr>
            <a:r>
              <a:rPr lang="it-IT" sz="2600" dirty="0">
                <a:latin typeface="+mn-lt"/>
                <a:cs typeface="+mn-cs"/>
              </a:rPr>
              <a:t>al diritto di proprietà e controllo si affianca un ulteriore insieme di responsabilità a tutela degli stakeholder non controllanti</a:t>
            </a:r>
          </a:p>
        </p:txBody>
      </p:sp>
      <p:sp>
        <p:nvSpPr>
          <p:cNvPr id="8" name="Freccia in giù 7">
            <a:extLst>
              <a:ext uri="{FF2B5EF4-FFF2-40B4-BE49-F238E27FC236}">
                <a16:creationId xmlns:a16="http://schemas.microsoft.com/office/drawing/2014/main" id="{53B60615-6863-4D19-B3C8-D9C0F5C25F7B}"/>
              </a:ext>
            </a:extLst>
          </p:cNvPr>
          <p:cNvSpPr/>
          <p:nvPr/>
        </p:nvSpPr>
        <p:spPr>
          <a:xfrm>
            <a:off x="4356100" y="3063875"/>
            <a:ext cx="428625" cy="436563"/>
          </a:xfrm>
          <a:prstGeom prst="downArrow">
            <a:avLst/>
          </a:prstGeom>
          <a:ln/>
        </p:spPr>
        <p:style>
          <a:lnRef idx="3">
            <a:schemeClr val="lt1"/>
          </a:lnRef>
          <a:fillRef idx="1">
            <a:schemeClr val="accent3"/>
          </a:fillRef>
          <a:effectRef idx="1">
            <a:schemeClr val="accent3"/>
          </a:effectRef>
          <a:fontRef idx="minor">
            <a:schemeClr val="lt1"/>
          </a:fontRef>
        </p:style>
        <p:txBody>
          <a:bodyPr anchor="ctr"/>
          <a:lstStyle/>
          <a:p>
            <a:pPr algn="ctr" eaLnBrk="1" fontAlgn="auto" hangingPunct="1">
              <a:spcBef>
                <a:spcPts val="0"/>
              </a:spcBef>
              <a:spcAft>
                <a:spcPts val="0"/>
              </a:spcAft>
              <a:defRPr/>
            </a:pPr>
            <a:r>
              <a:rPr lang="it-IT" dirty="0"/>
              <a:t> </a:t>
            </a:r>
          </a:p>
        </p:txBody>
      </p:sp>
      <p:sp>
        <p:nvSpPr>
          <p:cNvPr id="12" name="Titolo 9">
            <a:extLst>
              <a:ext uri="{FF2B5EF4-FFF2-40B4-BE49-F238E27FC236}">
                <a16:creationId xmlns:a16="http://schemas.microsoft.com/office/drawing/2014/main" id="{DF21EDC7-0126-4E4F-B868-15804C08A755}"/>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 RESPONSABILITÀ SOCIALE DELLE IMPRESE </a:t>
            </a:r>
          </a:p>
        </p:txBody>
      </p:sp>
      <p:sp>
        <p:nvSpPr>
          <p:cNvPr id="32773" name="Segnaposto numero diapositiva 28">
            <a:extLst>
              <a:ext uri="{FF2B5EF4-FFF2-40B4-BE49-F238E27FC236}">
                <a16:creationId xmlns:a16="http://schemas.microsoft.com/office/drawing/2014/main" id="{2A44AAD2-545C-453F-82EE-28CAC15C3E7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441EEE4-FC94-4B13-A134-F3158613CA0A}" type="slidenum">
              <a:rPr lang="it-IT" altLang="it-IT">
                <a:solidFill>
                  <a:schemeClr val="tx2"/>
                </a:solidFill>
              </a:rPr>
              <a:pPr/>
              <a:t>19</a:t>
            </a:fld>
            <a:endParaRPr lang="it-IT" altLang="it-IT">
              <a:solidFill>
                <a:schemeClr val="tx2"/>
              </a:solidFill>
            </a:endParaRPr>
          </a:p>
        </p:txBody>
      </p:sp>
      <p:sp>
        <p:nvSpPr>
          <p:cNvPr id="9" name="Freccia in giù 8">
            <a:extLst>
              <a:ext uri="{FF2B5EF4-FFF2-40B4-BE49-F238E27FC236}">
                <a16:creationId xmlns:a16="http://schemas.microsoft.com/office/drawing/2014/main" id="{CBBDBB03-BBC6-4DC6-AB4E-2B588A56FD38}"/>
              </a:ext>
            </a:extLst>
          </p:cNvPr>
          <p:cNvSpPr/>
          <p:nvPr/>
        </p:nvSpPr>
        <p:spPr>
          <a:xfrm>
            <a:off x="3563938" y="4364038"/>
            <a:ext cx="1871662" cy="1296987"/>
          </a:xfrm>
          <a:prstGeom prst="downArrow">
            <a:avLst>
              <a:gd name="adj1" fmla="val 60989"/>
              <a:gd name="adj2" fmla="val 31759"/>
            </a:avLst>
          </a:prstGeom>
          <a:ln/>
        </p:spPr>
        <p:style>
          <a:lnRef idx="1">
            <a:schemeClr val="accent3"/>
          </a:lnRef>
          <a:fillRef idx="2">
            <a:schemeClr val="accent3"/>
          </a:fillRef>
          <a:effectRef idx="1">
            <a:schemeClr val="accent3"/>
          </a:effectRef>
          <a:fontRef idx="minor">
            <a:schemeClr val="dk1"/>
          </a:fontRef>
        </p:style>
        <p:txBody>
          <a:bodyPr anchor="ctr"/>
          <a:lstStyle/>
          <a:p>
            <a:pPr algn="ctr" eaLnBrk="1" fontAlgn="auto" hangingPunct="1">
              <a:spcBef>
                <a:spcPts val="0"/>
              </a:spcBef>
              <a:spcAft>
                <a:spcPts val="0"/>
              </a:spcAft>
              <a:defRPr/>
            </a:pPr>
            <a:r>
              <a:rPr lang="it-IT" b="1" dirty="0"/>
              <a:t>Per l’azienda</a:t>
            </a:r>
          </a:p>
          <a:p>
            <a:pPr algn="ctr" eaLnBrk="1" fontAlgn="auto" hangingPunct="1">
              <a:spcBef>
                <a:spcPts val="0"/>
              </a:spcBef>
              <a:spcAft>
                <a:spcPts val="0"/>
              </a:spcAft>
              <a:defRPr/>
            </a:pPr>
            <a:r>
              <a:rPr lang="it-IT" sz="2800" b="1" dirty="0"/>
              <a:t>? </a:t>
            </a:r>
          </a:p>
        </p:txBody>
      </p:sp>
      <p:sp>
        <p:nvSpPr>
          <p:cNvPr id="10" name="Rettangolo arrotondato 9">
            <a:extLst>
              <a:ext uri="{FF2B5EF4-FFF2-40B4-BE49-F238E27FC236}">
                <a16:creationId xmlns:a16="http://schemas.microsoft.com/office/drawing/2014/main" id="{DEDA3790-27BD-426E-8462-55E310B5CD77}"/>
              </a:ext>
            </a:extLst>
          </p:cNvPr>
          <p:cNvSpPr/>
          <p:nvPr/>
        </p:nvSpPr>
        <p:spPr>
          <a:xfrm>
            <a:off x="1763713" y="5876925"/>
            <a:ext cx="5616575" cy="647700"/>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r>
              <a:rPr lang="it-IT" sz="2000" b="1" dirty="0"/>
              <a:t>Elevata complessità gestionale…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egnaposto numero diapositiva 28">
            <a:extLst>
              <a:ext uri="{FF2B5EF4-FFF2-40B4-BE49-F238E27FC236}">
                <a16:creationId xmlns:a16="http://schemas.microsoft.com/office/drawing/2014/main" id="{BB54FDC8-35A0-40F3-B034-AD6A9B26A2F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7D79BB0-D98E-4F2A-8309-7E1EFFA6B3B1}" type="slidenum">
              <a:rPr lang="it-IT" altLang="it-IT">
                <a:solidFill>
                  <a:schemeClr val="tx2"/>
                </a:solidFill>
              </a:rPr>
              <a:pPr/>
              <a:t>2</a:t>
            </a:fld>
            <a:endParaRPr lang="it-IT" altLang="it-IT">
              <a:solidFill>
                <a:schemeClr val="tx2"/>
              </a:solidFill>
            </a:endParaRPr>
          </a:p>
        </p:txBody>
      </p:sp>
      <p:sp>
        <p:nvSpPr>
          <p:cNvPr id="17" name="Titolo 9">
            <a:extLst>
              <a:ext uri="{FF2B5EF4-FFF2-40B4-BE49-F238E27FC236}">
                <a16:creationId xmlns:a16="http://schemas.microsoft.com/office/drawing/2014/main" id="{4905CC1F-DEF9-41AE-873B-A13244DFEADE}"/>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AGENDA</a:t>
            </a:r>
          </a:p>
        </p:txBody>
      </p:sp>
      <p:sp>
        <p:nvSpPr>
          <p:cNvPr id="7" name="Rectangle 10">
            <a:extLst>
              <a:ext uri="{FF2B5EF4-FFF2-40B4-BE49-F238E27FC236}">
                <a16:creationId xmlns:a16="http://schemas.microsoft.com/office/drawing/2014/main" id="{38C3AD0A-1FA6-4BB1-9D21-37DD4BD73A3A}"/>
              </a:ext>
            </a:extLst>
          </p:cNvPr>
          <p:cNvSpPr>
            <a:spLocks noChangeArrowheads="1"/>
          </p:cNvSpPr>
          <p:nvPr/>
        </p:nvSpPr>
        <p:spPr bwMode="auto">
          <a:xfrm>
            <a:off x="900113" y="1412875"/>
            <a:ext cx="8208962" cy="4897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indent="450850">
              <a:spcBef>
                <a:spcPct val="20000"/>
              </a:spcBef>
              <a:buChar char="•"/>
              <a:defRPr sz="3200">
                <a:solidFill>
                  <a:schemeClr val="tx1"/>
                </a:solidFill>
                <a:latin typeface="Arial" charset="0"/>
              </a:defRPr>
            </a:lvl1pPr>
            <a:lvl2pPr marL="742950" indent="4508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ts val="600"/>
              </a:spcBef>
              <a:spcAft>
                <a:spcPts val="600"/>
              </a:spcAft>
              <a:buFont typeface="Wingdings" panose="05000000000000000000" pitchFamily="2" charset="2"/>
              <a:buChar char="ð"/>
              <a:defRPr/>
            </a:pPr>
            <a:r>
              <a:rPr lang="it-IT" altLang="it-IT" sz="2200" b="1" kern="0" dirty="0">
                <a:solidFill>
                  <a:srgbClr val="9FB8CD">
                    <a:lumMod val="50000"/>
                  </a:srgbClr>
                </a:solidFill>
                <a:latin typeface="+mj-lt"/>
                <a:ea typeface="+mj-ea"/>
                <a:cs typeface="+mj-cs"/>
              </a:rPr>
              <a:t>Il concetto di sostenibilità</a:t>
            </a:r>
          </a:p>
          <a:p>
            <a:pPr lvl="1" eaLnBrk="1" hangingPunct="1">
              <a:spcBef>
                <a:spcPts val="600"/>
              </a:spcBef>
              <a:spcAft>
                <a:spcPts val="600"/>
              </a:spcAft>
              <a:buFont typeface="Wingdings" panose="05000000000000000000" pitchFamily="2" charset="2"/>
              <a:buChar char="ð"/>
              <a:defRPr/>
            </a:pPr>
            <a:r>
              <a:rPr lang="it-IT" altLang="it-IT" sz="2200" i="1" kern="0" dirty="0">
                <a:solidFill>
                  <a:srgbClr val="9FB8CD">
                    <a:lumMod val="50000"/>
                  </a:srgbClr>
                </a:solidFill>
                <a:latin typeface="+mj-lt"/>
                <a:ea typeface="+mj-ea"/>
                <a:cs typeface="+mj-cs"/>
              </a:rPr>
              <a:t>Le dimensioni della sostenibilità</a:t>
            </a:r>
          </a:p>
          <a:p>
            <a:pPr lvl="1" eaLnBrk="1" hangingPunct="1">
              <a:spcBef>
                <a:spcPts val="600"/>
              </a:spcBef>
              <a:spcAft>
                <a:spcPts val="600"/>
              </a:spcAft>
              <a:buFont typeface="Wingdings" panose="05000000000000000000" pitchFamily="2" charset="2"/>
              <a:buChar char="ð"/>
              <a:defRPr/>
            </a:pPr>
            <a:r>
              <a:rPr lang="it-IT" altLang="it-IT" sz="2200" i="1" kern="0" dirty="0">
                <a:solidFill>
                  <a:srgbClr val="9FB8CD">
                    <a:lumMod val="50000"/>
                  </a:srgbClr>
                </a:solidFill>
                <a:latin typeface="+mj-lt"/>
                <a:ea typeface="+mj-ea"/>
                <a:cs typeface="+mj-cs"/>
              </a:rPr>
              <a:t>Le tappe dello sviluppo sostenibile</a:t>
            </a:r>
          </a:p>
          <a:p>
            <a:pPr marL="447675" indent="-447675" eaLnBrk="1" hangingPunct="1">
              <a:spcBef>
                <a:spcPts val="600"/>
              </a:spcBef>
              <a:spcAft>
                <a:spcPts val="600"/>
              </a:spcAft>
              <a:buFont typeface="Wingdings" panose="05000000000000000000" pitchFamily="2" charset="2"/>
              <a:buChar char="ð"/>
              <a:defRPr/>
            </a:pPr>
            <a:r>
              <a:rPr lang="it-IT" altLang="it-IT" sz="2200" b="1" kern="0" dirty="0">
                <a:solidFill>
                  <a:srgbClr val="9FB8CD">
                    <a:lumMod val="50000"/>
                  </a:srgbClr>
                </a:solidFill>
                <a:latin typeface="+mj-lt"/>
                <a:ea typeface="+mj-ea"/>
                <a:cs typeface="+mj-cs"/>
              </a:rPr>
              <a:t>La Responsabilità Sociale delle Imprese (RSI) o </a:t>
            </a:r>
            <a:r>
              <a:rPr lang="it-IT" altLang="it-IT" sz="2200" b="1" i="1" kern="0" dirty="0">
                <a:solidFill>
                  <a:srgbClr val="9FB8CD">
                    <a:lumMod val="50000"/>
                  </a:srgbClr>
                </a:solidFill>
                <a:latin typeface="+mj-lt"/>
                <a:ea typeface="+mj-ea"/>
                <a:cs typeface="+mj-cs"/>
              </a:rPr>
              <a:t>Corporate Social </a:t>
            </a:r>
            <a:r>
              <a:rPr lang="it-IT" altLang="it-IT" sz="2200" b="1" kern="0" dirty="0" err="1">
                <a:solidFill>
                  <a:srgbClr val="9FB8CD">
                    <a:lumMod val="50000"/>
                  </a:srgbClr>
                </a:solidFill>
                <a:latin typeface="+mj-lt"/>
                <a:ea typeface="+mj-ea"/>
                <a:cs typeface="+mj-cs"/>
              </a:rPr>
              <a:t>Responsibility</a:t>
            </a:r>
            <a:r>
              <a:rPr lang="it-IT" altLang="it-IT" sz="2200" b="1" kern="0" dirty="0">
                <a:solidFill>
                  <a:srgbClr val="9FB8CD">
                    <a:lumMod val="50000"/>
                  </a:srgbClr>
                </a:solidFill>
                <a:latin typeface="+mj-lt"/>
                <a:ea typeface="+mj-ea"/>
                <a:cs typeface="+mj-cs"/>
              </a:rPr>
              <a:t> (CSR)</a:t>
            </a:r>
          </a:p>
          <a:p>
            <a:pPr marL="447675" indent="-447675" eaLnBrk="1" hangingPunct="1">
              <a:spcBef>
                <a:spcPts val="600"/>
              </a:spcBef>
              <a:spcAft>
                <a:spcPts val="600"/>
              </a:spcAft>
              <a:buFont typeface="Wingdings" panose="05000000000000000000" pitchFamily="2" charset="2"/>
              <a:buChar char="ð"/>
              <a:defRPr/>
            </a:pPr>
            <a:r>
              <a:rPr lang="it-IT" altLang="it-IT" sz="2200" b="1" kern="0" dirty="0">
                <a:solidFill>
                  <a:srgbClr val="9FB8CD">
                    <a:lumMod val="50000"/>
                  </a:srgbClr>
                </a:solidFill>
                <a:latin typeface="+mj-lt"/>
                <a:ea typeface="+mj-ea"/>
                <a:cs typeface="+mj-cs"/>
              </a:rPr>
              <a:t>Imprese «sostenibili»: Società  Benefit e </a:t>
            </a:r>
            <a:r>
              <a:rPr lang="it-IT" altLang="it-IT" sz="2200" b="1" kern="0" dirty="0" err="1">
                <a:solidFill>
                  <a:srgbClr val="9FB8CD">
                    <a:lumMod val="50000"/>
                  </a:srgbClr>
                </a:solidFill>
                <a:latin typeface="+mj-lt"/>
                <a:ea typeface="+mj-ea"/>
                <a:cs typeface="+mj-cs"/>
              </a:rPr>
              <a:t>BCorp</a:t>
            </a:r>
            <a:endParaRPr lang="it-IT" altLang="it-IT" sz="2200" b="1" kern="0" dirty="0">
              <a:solidFill>
                <a:srgbClr val="9FB8CD">
                  <a:lumMod val="50000"/>
                </a:srgbClr>
              </a:solidFill>
              <a:latin typeface="+mj-lt"/>
              <a:ea typeface="+mj-ea"/>
              <a:cs typeface="+mj-cs"/>
            </a:endParaRPr>
          </a:p>
          <a:p>
            <a:pPr marL="447675" indent="-447675" eaLnBrk="1" hangingPunct="1">
              <a:spcBef>
                <a:spcPts val="600"/>
              </a:spcBef>
              <a:spcAft>
                <a:spcPts val="600"/>
              </a:spcAft>
              <a:buFont typeface="Wingdings" panose="05000000000000000000" pitchFamily="2" charset="2"/>
              <a:buChar char="ð"/>
              <a:defRPr/>
            </a:pPr>
            <a:r>
              <a:rPr lang="it-IT" altLang="it-IT" sz="2200" b="1" kern="0" dirty="0">
                <a:solidFill>
                  <a:srgbClr val="9FB8CD">
                    <a:lumMod val="50000"/>
                  </a:srgbClr>
                </a:solidFill>
                <a:latin typeface="+mj-lt"/>
                <a:ea typeface="+mj-ea"/>
                <a:cs typeface="+mj-cs"/>
              </a:rPr>
              <a:t>Responsabilità sociale delle imprese e informativa «non economico finanziaria»: i social report</a:t>
            </a:r>
          </a:p>
          <a:p>
            <a:pPr lvl="1" eaLnBrk="1" hangingPunct="1">
              <a:spcBef>
                <a:spcPts val="600"/>
              </a:spcBef>
              <a:spcAft>
                <a:spcPts val="600"/>
              </a:spcAft>
              <a:buFont typeface="Wingdings" panose="05000000000000000000" pitchFamily="2" charset="2"/>
              <a:buChar char="ð"/>
              <a:defRPr/>
            </a:pPr>
            <a:r>
              <a:rPr lang="it-IT" altLang="it-IT" sz="2200" i="1" kern="0" dirty="0">
                <a:solidFill>
                  <a:srgbClr val="9FB8CD">
                    <a:lumMod val="50000"/>
                  </a:srgbClr>
                </a:solidFill>
                <a:latin typeface="+mj-lt"/>
              </a:rPr>
              <a:t>La nuova DNF (</a:t>
            </a:r>
            <a:r>
              <a:rPr lang="it-IT" altLang="it-IT" sz="2200" i="1" kern="0" dirty="0" err="1">
                <a:solidFill>
                  <a:srgbClr val="9FB8CD">
                    <a:lumMod val="50000"/>
                  </a:srgbClr>
                </a:solidFill>
                <a:latin typeface="+mj-lt"/>
              </a:rPr>
              <a:t>Disclosure</a:t>
            </a:r>
            <a:r>
              <a:rPr lang="it-IT" altLang="it-IT" sz="2200" i="1" kern="0" dirty="0">
                <a:solidFill>
                  <a:srgbClr val="9FB8CD">
                    <a:lumMod val="50000"/>
                  </a:srgbClr>
                </a:solidFill>
                <a:latin typeface="+mj-lt"/>
              </a:rPr>
              <a:t> Non-Financial)</a:t>
            </a:r>
          </a:p>
          <a:p>
            <a:pPr lvl="1" eaLnBrk="1" hangingPunct="1">
              <a:spcBef>
                <a:spcPts val="600"/>
              </a:spcBef>
              <a:spcAft>
                <a:spcPts val="600"/>
              </a:spcAft>
              <a:buFont typeface="Wingdings" panose="05000000000000000000" pitchFamily="2" charset="2"/>
              <a:buChar char="ð"/>
              <a:defRPr/>
            </a:pPr>
            <a:r>
              <a:rPr lang="it-IT" altLang="it-IT" sz="2200" i="1" kern="0" dirty="0">
                <a:solidFill>
                  <a:srgbClr val="9FB8CD">
                    <a:lumMod val="50000"/>
                  </a:srgbClr>
                </a:solidFill>
                <a:latin typeface="+mj-lt"/>
              </a:rPr>
              <a:t>I bilanci di sostenibilità</a:t>
            </a:r>
          </a:p>
          <a:p>
            <a:pPr lvl="1" eaLnBrk="1" hangingPunct="1">
              <a:spcBef>
                <a:spcPts val="600"/>
              </a:spcBef>
              <a:spcAft>
                <a:spcPts val="600"/>
              </a:spcAft>
              <a:buFont typeface="Wingdings" panose="05000000000000000000" pitchFamily="2" charset="2"/>
              <a:buChar char="ð"/>
              <a:defRPr/>
            </a:pPr>
            <a:r>
              <a:rPr lang="it-IT" altLang="it-IT" sz="2200" i="1" kern="0" dirty="0">
                <a:solidFill>
                  <a:srgbClr val="9FB8CD">
                    <a:lumMod val="50000"/>
                  </a:srgbClr>
                </a:solidFill>
                <a:latin typeface="+mj-lt"/>
              </a:rPr>
              <a:t>L’</a:t>
            </a:r>
            <a:r>
              <a:rPr lang="it-IT" altLang="it-IT" sz="2200" i="1" kern="0" dirty="0" err="1">
                <a:solidFill>
                  <a:srgbClr val="9FB8CD">
                    <a:lumMod val="50000"/>
                  </a:srgbClr>
                </a:solidFill>
                <a:latin typeface="+mj-lt"/>
              </a:rPr>
              <a:t>integrated</a:t>
            </a:r>
            <a:r>
              <a:rPr lang="it-IT" altLang="it-IT" sz="2200" i="1" kern="0" dirty="0">
                <a:solidFill>
                  <a:srgbClr val="9FB8CD">
                    <a:lumMod val="50000"/>
                  </a:srgbClr>
                </a:solidFill>
                <a:latin typeface="+mj-lt"/>
              </a:rPr>
              <a:t> reporting (IR)</a:t>
            </a:r>
          </a:p>
          <a:p>
            <a:pPr eaLnBrk="1" hangingPunct="1">
              <a:spcBef>
                <a:spcPts val="600"/>
              </a:spcBef>
              <a:spcAft>
                <a:spcPts val="600"/>
              </a:spcAft>
              <a:buFont typeface="Wingdings" panose="05000000000000000000" pitchFamily="2" charset="2"/>
              <a:buChar char="ð"/>
              <a:defRPr/>
            </a:pPr>
            <a:endParaRPr lang="it-IT" altLang="it-IT" sz="2200" b="1" kern="0" dirty="0">
              <a:solidFill>
                <a:srgbClr val="9FB8CD">
                  <a:lumMod val="50000"/>
                </a:srgbClr>
              </a:solidFill>
              <a:latin typeface="+mj-lt"/>
              <a:ea typeface="+mj-ea"/>
              <a:cs typeface="+mj-cs"/>
            </a:endParaRPr>
          </a:p>
          <a:p>
            <a:pPr eaLnBrk="1" hangingPunct="1">
              <a:spcBef>
                <a:spcPts val="600"/>
              </a:spcBef>
              <a:spcAft>
                <a:spcPts val="600"/>
              </a:spcAft>
              <a:buFont typeface="Arial" panose="020B0604020202020204" pitchFamily="34" charset="0"/>
              <a:buChar char="•"/>
              <a:defRPr/>
            </a:pPr>
            <a:endParaRPr lang="it-IT" altLang="it-IT" sz="2200" dirty="0">
              <a:latin typeface="+mn-lt"/>
              <a:cs typeface="Arial" charset="0"/>
            </a:endParaRPr>
          </a:p>
          <a:p>
            <a:pPr eaLnBrk="1" hangingPunct="1">
              <a:spcBef>
                <a:spcPts val="600"/>
              </a:spcBef>
              <a:spcAft>
                <a:spcPts val="600"/>
              </a:spcAft>
              <a:buFont typeface="Arial" panose="020B0604020202020204" pitchFamily="34" charset="0"/>
              <a:buChar char="•"/>
              <a:defRPr/>
            </a:pPr>
            <a:endParaRPr lang="it-IT" altLang="it-IT" sz="2200" dirty="0">
              <a:latin typeface="+mn-lt"/>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D36BD7E-996B-4D22-8F95-D9396A5319B4}"/>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 RESPONSABILITÀ SOCIALE DELLE IMPRESE </a:t>
            </a:r>
          </a:p>
        </p:txBody>
      </p:sp>
      <p:sp>
        <p:nvSpPr>
          <p:cNvPr id="33795" name="Segnaposto numero diapositiva 28">
            <a:extLst>
              <a:ext uri="{FF2B5EF4-FFF2-40B4-BE49-F238E27FC236}">
                <a16:creationId xmlns:a16="http://schemas.microsoft.com/office/drawing/2014/main" id="{DBBD82CF-4EA8-42AD-B7EF-EB1C5279C81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1424F87-50FE-442B-8CAD-D6DFD624D772}" type="slidenum">
              <a:rPr lang="it-IT" altLang="it-IT">
                <a:solidFill>
                  <a:schemeClr val="tx2"/>
                </a:solidFill>
              </a:rPr>
              <a:pPr/>
              <a:t>20</a:t>
            </a:fld>
            <a:endParaRPr lang="it-IT" altLang="it-IT">
              <a:solidFill>
                <a:schemeClr val="tx2"/>
              </a:solidFill>
            </a:endParaRPr>
          </a:p>
        </p:txBody>
      </p:sp>
      <p:sp>
        <p:nvSpPr>
          <p:cNvPr id="13" name="Rectangle 7">
            <a:extLst>
              <a:ext uri="{FF2B5EF4-FFF2-40B4-BE49-F238E27FC236}">
                <a16:creationId xmlns:a16="http://schemas.microsoft.com/office/drawing/2014/main" id="{7EC33CFA-3685-4512-B481-87A022982C98}"/>
              </a:ext>
            </a:extLst>
          </p:cNvPr>
          <p:cNvSpPr>
            <a:spLocks noChangeArrowheads="1"/>
          </p:cNvSpPr>
          <p:nvPr/>
        </p:nvSpPr>
        <p:spPr bwMode="auto">
          <a:xfrm>
            <a:off x="211138" y="1389063"/>
            <a:ext cx="8458200" cy="1200150"/>
          </a:xfrm>
          <a:prstGeom prst="rect">
            <a:avLst/>
          </a:prstGeom>
          <a:noFill/>
          <a:ln w="9525">
            <a:noFill/>
            <a:miter lim="800000"/>
            <a:headEnd/>
            <a:tailEnd/>
          </a:ln>
        </p:spPr>
        <p:txBody>
          <a:bodyPr anchor="ctr">
            <a:spAutoFit/>
          </a:bodyPr>
          <a:lstStyle/>
          <a:p>
            <a:pPr>
              <a:defRPr/>
            </a:pPr>
            <a:r>
              <a:rPr lang="it-IT" sz="2400" b="1" dirty="0">
                <a:latin typeface="+mn-lt"/>
                <a:cs typeface="Arial" charset="0"/>
              </a:rPr>
              <a:t>Per farsi un’idea…</a:t>
            </a:r>
          </a:p>
          <a:p>
            <a:pPr>
              <a:defRPr/>
            </a:pPr>
            <a:endParaRPr lang="it-IT" sz="2400" b="1" dirty="0">
              <a:latin typeface="+mn-lt"/>
              <a:cs typeface="Arial" charset="0"/>
            </a:endParaRPr>
          </a:p>
          <a:p>
            <a:pPr>
              <a:defRPr/>
            </a:pPr>
            <a:endParaRPr lang="it-IT" sz="2400" b="1" u="sng" dirty="0">
              <a:latin typeface="+mn-lt"/>
              <a:cs typeface="Arial" charset="0"/>
            </a:endParaRPr>
          </a:p>
        </p:txBody>
      </p:sp>
      <p:sp>
        <p:nvSpPr>
          <p:cNvPr id="2" name="Rettangolo arrotondato 1">
            <a:extLst>
              <a:ext uri="{FF2B5EF4-FFF2-40B4-BE49-F238E27FC236}">
                <a16:creationId xmlns:a16="http://schemas.microsoft.com/office/drawing/2014/main" id="{449BC3D7-E37E-4F2D-8B00-47CEAFE13A2E}"/>
              </a:ext>
            </a:extLst>
          </p:cNvPr>
          <p:cNvSpPr/>
          <p:nvPr/>
        </p:nvSpPr>
        <p:spPr>
          <a:xfrm>
            <a:off x="539750" y="3021013"/>
            <a:ext cx="1944688"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Governo aziendale</a:t>
            </a:r>
          </a:p>
        </p:txBody>
      </p:sp>
      <p:sp>
        <p:nvSpPr>
          <p:cNvPr id="7" name="Rettangolo arrotondato 6">
            <a:extLst>
              <a:ext uri="{FF2B5EF4-FFF2-40B4-BE49-F238E27FC236}">
                <a16:creationId xmlns:a16="http://schemas.microsoft.com/office/drawing/2014/main" id="{AAFACB01-7A49-4791-A86D-2276FE1D97CE}"/>
              </a:ext>
            </a:extLst>
          </p:cNvPr>
          <p:cNvSpPr/>
          <p:nvPr/>
        </p:nvSpPr>
        <p:spPr>
          <a:xfrm>
            <a:off x="1116013" y="2205038"/>
            <a:ext cx="1943100"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Strategia </a:t>
            </a:r>
          </a:p>
        </p:txBody>
      </p:sp>
      <p:sp>
        <p:nvSpPr>
          <p:cNvPr id="8" name="Rettangolo arrotondato 7">
            <a:extLst>
              <a:ext uri="{FF2B5EF4-FFF2-40B4-BE49-F238E27FC236}">
                <a16:creationId xmlns:a16="http://schemas.microsoft.com/office/drawing/2014/main" id="{21086670-0426-43B0-840F-4AD03B17A730}"/>
              </a:ext>
            </a:extLst>
          </p:cNvPr>
          <p:cNvSpPr/>
          <p:nvPr/>
        </p:nvSpPr>
        <p:spPr>
          <a:xfrm>
            <a:off x="2890838" y="2805113"/>
            <a:ext cx="1944687"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Stakeholder </a:t>
            </a:r>
          </a:p>
        </p:txBody>
      </p:sp>
      <p:sp>
        <p:nvSpPr>
          <p:cNvPr id="9" name="Rettangolo arrotondato 8">
            <a:extLst>
              <a:ext uri="{FF2B5EF4-FFF2-40B4-BE49-F238E27FC236}">
                <a16:creationId xmlns:a16="http://schemas.microsoft.com/office/drawing/2014/main" id="{87D90E1D-5EF6-4FEE-9FAE-7B556D497D11}"/>
              </a:ext>
            </a:extLst>
          </p:cNvPr>
          <p:cNvSpPr/>
          <p:nvPr/>
        </p:nvSpPr>
        <p:spPr>
          <a:xfrm>
            <a:off x="6724650" y="2808288"/>
            <a:ext cx="1944688"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Risultati </a:t>
            </a:r>
          </a:p>
        </p:txBody>
      </p:sp>
      <p:sp>
        <p:nvSpPr>
          <p:cNvPr id="14" name="Rettangolo arrotondato 13">
            <a:extLst>
              <a:ext uri="{FF2B5EF4-FFF2-40B4-BE49-F238E27FC236}">
                <a16:creationId xmlns:a16="http://schemas.microsoft.com/office/drawing/2014/main" id="{D7774506-4CEB-48DE-8EAE-02517ECB29A4}"/>
              </a:ext>
            </a:extLst>
          </p:cNvPr>
          <p:cNvSpPr/>
          <p:nvPr/>
        </p:nvSpPr>
        <p:spPr>
          <a:xfrm>
            <a:off x="684213" y="4333875"/>
            <a:ext cx="1943100"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Performance </a:t>
            </a:r>
          </a:p>
        </p:txBody>
      </p:sp>
      <p:sp>
        <p:nvSpPr>
          <p:cNvPr id="15" name="Rettangolo arrotondato 14">
            <a:extLst>
              <a:ext uri="{FF2B5EF4-FFF2-40B4-BE49-F238E27FC236}">
                <a16:creationId xmlns:a16="http://schemas.microsoft.com/office/drawing/2014/main" id="{ABFC6C71-CDFB-49A3-BABF-8DF07C04FEE3}"/>
              </a:ext>
            </a:extLst>
          </p:cNvPr>
          <p:cNvSpPr/>
          <p:nvPr/>
        </p:nvSpPr>
        <p:spPr>
          <a:xfrm>
            <a:off x="2901950" y="4481513"/>
            <a:ext cx="1943100"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Ambiente </a:t>
            </a:r>
          </a:p>
        </p:txBody>
      </p:sp>
      <p:sp>
        <p:nvSpPr>
          <p:cNvPr id="16" name="Rettangolo arrotondato 15">
            <a:extLst>
              <a:ext uri="{FF2B5EF4-FFF2-40B4-BE49-F238E27FC236}">
                <a16:creationId xmlns:a16="http://schemas.microsoft.com/office/drawing/2014/main" id="{2D54802C-ED57-48ED-9009-EFEDC84D217F}"/>
              </a:ext>
            </a:extLst>
          </p:cNvPr>
          <p:cNvSpPr/>
          <p:nvPr/>
        </p:nvSpPr>
        <p:spPr>
          <a:xfrm>
            <a:off x="5867400" y="2205038"/>
            <a:ext cx="1944688"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Clienti </a:t>
            </a:r>
          </a:p>
        </p:txBody>
      </p:sp>
      <p:sp>
        <p:nvSpPr>
          <p:cNvPr id="17" name="Rettangolo arrotondato 16">
            <a:extLst>
              <a:ext uri="{FF2B5EF4-FFF2-40B4-BE49-F238E27FC236}">
                <a16:creationId xmlns:a16="http://schemas.microsoft.com/office/drawing/2014/main" id="{5A211A93-EF8B-4BF4-97B0-534F463F930D}"/>
              </a:ext>
            </a:extLst>
          </p:cNvPr>
          <p:cNvSpPr/>
          <p:nvPr/>
        </p:nvSpPr>
        <p:spPr>
          <a:xfrm>
            <a:off x="6977063" y="4765675"/>
            <a:ext cx="1943100" cy="43338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Fornitori </a:t>
            </a:r>
          </a:p>
        </p:txBody>
      </p:sp>
      <p:sp>
        <p:nvSpPr>
          <p:cNvPr id="18" name="Rettangolo arrotondato 17">
            <a:extLst>
              <a:ext uri="{FF2B5EF4-FFF2-40B4-BE49-F238E27FC236}">
                <a16:creationId xmlns:a16="http://schemas.microsoft.com/office/drawing/2014/main" id="{77361CAB-832D-4015-B339-53EDD16D903F}"/>
              </a:ext>
            </a:extLst>
          </p:cNvPr>
          <p:cNvSpPr/>
          <p:nvPr/>
        </p:nvSpPr>
        <p:spPr>
          <a:xfrm>
            <a:off x="6199188" y="3430588"/>
            <a:ext cx="1944687" cy="43338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Concorrenti  </a:t>
            </a:r>
          </a:p>
        </p:txBody>
      </p:sp>
      <p:sp>
        <p:nvSpPr>
          <p:cNvPr id="19" name="Rettangolo arrotondato 18">
            <a:extLst>
              <a:ext uri="{FF2B5EF4-FFF2-40B4-BE49-F238E27FC236}">
                <a16:creationId xmlns:a16="http://schemas.microsoft.com/office/drawing/2014/main" id="{13E976A5-0AE9-488F-AAD7-13B675C34F81}"/>
              </a:ext>
            </a:extLst>
          </p:cNvPr>
          <p:cNvSpPr/>
          <p:nvPr/>
        </p:nvSpPr>
        <p:spPr>
          <a:xfrm>
            <a:off x="5227638" y="4481513"/>
            <a:ext cx="1501775"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Media </a:t>
            </a:r>
          </a:p>
        </p:txBody>
      </p:sp>
      <p:sp>
        <p:nvSpPr>
          <p:cNvPr id="20" name="Rettangolo arrotondato 19">
            <a:extLst>
              <a:ext uri="{FF2B5EF4-FFF2-40B4-BE49-F238E27FC236}">
                <a16:creationId xmlns:a16="http://schemas.microsoft.com/office/drawing/2014/main" id="{5CCA5190-558C-4F56-8DF6-9C68AD5F4222}"/>
              </a:ext>
            </a:extLst>
          </p:cNvPr>
          <p:cNvSpPr/>
          <p:nvPr/>
        </p:nvSpPr>
        <p:spPr>
          <a:xfrm>
            <a:off x="3348038" y="5199063"/>
            <a:ext cx="2519362"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Pubblica amministrazione</a:t>
            </a:r>
          </a:p>
        </p:txBody>
      </p:sp>
      <p:sp>
        <p:nvSpPr>
          <p:cNvPr id="21" name="Rettangolo arrotondato 20">
            <a:extLst>
              <a:ext uri="{FF2B5EF4-FFF2-40B4-BE49-F238E27FC236}">
                <a16:creationId xmlns:a16="http://schemas.microsoft.com/office/drawing/2014/main" id="{A313DDF5-9D29-4BBC-969D-80555B272E25}"/>
              </a:ext>
            </a:extLst>
          </p:cNvPr>
          <p:cNvSpPr/>
          <p:nvPr/>
        </p:nvSpPr>
        <p:spPr>
          <a:xfrm>
            <a:off x="3108325" y="5949950"/>
            <a:ext cx="1943100"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Dipendenti </a:t>
            </a:r>
          </a:p>
        </p:txBody>
      </p:sp>
      <p:sp>
        <p:nvSpPr>
          <p:cNvPr id="22" name="Rettangolo arrotondato 21">
            <a:extLst>
              <a:ext uri="{FF2B5EF4-FFF2-40B4-BE49-F238E27FC236}">
                <a16:creationId xmlns:a16="http://schemas.microsoft.com/office/drawing/2014/main" id="{7A6B599B-1207-4D05-A28A-719922F5DFE6}"/>
              </a:ext>
            </a:extLst>
          </p:cNvPr>
          <p:cNvSpPr/>
          <p:nvPr/>
        </p:nvSpPr>
        <p:spPr>
          <a:xfrm>
            <a:off x="3467100" y="1389063"/>
            <a:ext cx="1944688"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Investitori </a:t>
            </a:r>
          </a:p>
        </p:txBody>
      </p:sp>
      <p:sp>
        <p:nvSpPr>
          <p:cNvPr id="23" name="Rettangolo arrotondato 22">
            <a:extLst>
              <a:ext uri="{FF2B5EF4-FFF2-40B4-BE49-F238E27FC236}">
                <a16:creationId xmlns:a16="http://schemas.microsoft.com/office/drawing/2014/main" id="{309E75AE-6FBE-40F4-AF2D-C3671C16EF54}"/>
              </a:ext>
            </a:extLst>
          </p:cNvPr>
          <p:cNvSpPr/>
          <p:nvPr/>
        </p:nvSpPr>
        <p:spPr>
          <a:xfrm>
            <a:off x="5843588" y="1536700"/>
            <a:ext cx="1943100" cy="43338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Azionisti </a:t>
            </a:r>
          </a:p>
        </p:txBody>
      </p:sp>
      <p:sp>
        <p:nvSpPr>
          <p:cNvPr id="24" name="Rettangolo arrotondato 23">
            <a:extLst>
              <a:ext uri="{FF2B5EF4-FFF2-40B4-BE49-F238E27FC236}">
                <a16:creationId xmlns:a16="http://schemas.microsoft.com/office/drawing/2014/main" id="{5FE7CA01-405B-4116-AF2A-00490E4FFED7}"/>
              </a:ext>
            </a:extLst>
          </p:cNvPr>
          <p:cNvSpPr/>
          <p:nvPr/>
        </p:nvSpPr>
        <p:spPr>
          <a:xfrm>
            <a:off x="539750" y="5732463"/>
            <a:ext cx="1944688" cy="43338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Finanziatori</a:t>
            </a:r>
          </a:p>
        </p:txBody>
      </p:sp>
      <p:sp>
        <p:nvSpPr>
          <p:cNvPr id="25" name="Rettangolo arrotondato 24">
            <a:extLst>
              <a:ext uri="{FF2B5EF4-FFF2-40B4-BE49-F238E27FC236}">
                <a16:creationId xmlns:a16="http://schemas.microsoft.com/office/drawing/2014/main" id="{993A2A1B-A585-451C-A3F7-73C7C66745FE}"/>
              </a:ext>
            </a:extLst>
          </p:cNvPr>
          <p:cNvSpPr/>
          <p:nvPr/>
        </p:nvSpPr>
        <p:spPr>
          <a:xfrm>
            <a:off x="933450" y="3644900"/>
            <a:ext cx="2089150"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err="1"/>
              <a:t>Partners</a:t>
            </a:r>
            <a:r>
              <a:rPr lang="it-IT" sz="1600" b="1" dirty="0"/>
              <a:t> commerciali</a:t>
            </a:r>
          </a:p>
        </p:txBody>
      </p:sp>
      <p:sp>
        <p:nvSpPr>
          <p:cNvPr id="26" name="Rettangolo arrotondato 25">
            <a:extLst>
              <a:ext uri="{FF2B5EF4-FFF2-40B4-BE49-F238E27FC236}">
                <a16:creationId xmlns:a16="http://schemas.microsoft.com/office/drawing/2014/main" id="{7F71FBFE-14B8-4FCE-B055-BDF3E3715D64}"/>
              </a:ext>
            </a:extLst>
          </p:cNvPr>
          <p:cNvSpPr/>
          <p:nvPr/>
        </p:nvSpPr>
        <p:spPr>
          <a:xfrm>
            <a:off x="3467100" y="2136775"/>
            <a:ext cx="1944688"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Bilancio </a:t>
            </a:r>
          </a:p>
        </p:txBody>
      </p:sp>
      <p:sp>
        <p:nvSpPr>
          <p:cNvPr id="27" name="Rettangolo arrotondato 26">
            <a:extLst>
              <a:ext uri="{FF2B5EF4-FFF2-40B4-BE49-F238E27FC236}">
                <a16:creationId xmlns:a16="http://schemas.microsoft.com/office/drawing/2014/main" id="{37D056C5-0DB4-4D1A-95EA-C7EC8BF2BA1F}"/>
              </a:ext>
            </a:extLst>
          </p:cNvPr>
          <p:cNvSpPr/>
          <p:nvPr/>
        </p:nvSpPr>
        <p:spPr>
          <a:xfrm>
            <a:off x="1006475" y="5129213"/>
            <a:ext cx="1943100"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Prodotti </a:t>
            </a:r>
          </a:p>
        </p:txBody>
      </p:sp>
      <p:sp>
        <p:nvSpPr>
          <p:cNvPr id="28" name="Rettangolo arrotondato 27">
            <a:extLst>
              <a:ext uri="{FF2B5EF4-FFF2-40B4-BE49-F238E27FC236}">
                <a16:creationId xmlns:a16="http://schemas.microsoft.com/office/drawing/2014/main" id="{63680DA7-D6CC-4F19-ADDA-B027DA5F5B19}"/>
              </a:ext>
            </a:extLst>
          </p:cNvPr>
          <p:cNvSpPr/>
          <p:nvPr/>
        </p:nvSpPr>
        <p:spPr>
          <a:xfrm>
            <a:off x="3679274" y="3645024"/>
            <a:ext cx="2332886" cy="432048"/>
          </a:xfrm>
          <a:prstGeom prst="roundRect">
            <a:avLst/>
          </a:prstGeom>
        </p:spPr>
        <p:style>
          <a:lnRef idx="1">
            <a:schemeClr val="accent5"/>
          </a:lnRef>
          <a:fillRef idx="3">
            <a:schemeClr val="accent5"/>
          </a:fillRef>
          <a:effectRef idx="2">
            <a:schemeClr val="accent5"/>
          </a:effectRef>
          <a:fontRef idx="minor">
            <a:schemeClr val="lt1"/>
          </a:fontRef>
        </p:style>
        <p:txBody>
          <a:bodyPr anchor="ctr"/>
          <a:lstStyle/>
          <a:p>
            <a:pPr algn="ctr" eaLnBrk="1" hangingPunct="1">
              <a:defRPr/>
            </a:pPr>
            <a:r>
              <a:rPr lang="it-IT" sz="1600" b="1" dirty="0"/>
              <a:t>Operazione aziendale</a:t>
            </a:r>
          </a:p>
        </p:txBody>
      </p:sp>
      <p:sp>
        <p:nvSpPr>
          <p:cNvPr id="29" name="Rettangolo arrotondato 28">
            <a:extLst>
              <a:ext uri="{FF2B5EF4-FFF2-40B4-BE49-F238E27FC236}">
                <a16:creationId xmlns:a16="http://schemas.microsoft.com/office/drawing/2014/main" id="{DA4D0042-1F4B-48BF-9C2A-7CECF6B41402}"/>
              </a:ext>
            </a:extLst>
          </p:cNvPr>
          <p:cNvSpPr/>
          <p:nvPr/>
        </p:nvSpPr>
        <p:spPr>
          <a:xfrm>
            <a:off x="6011863" y="5414963"/>
            <a:ext cx="1944687"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Mercato </a:t>
            </a:r>
          </a:p>
        </p:txBody>
      </p:sp>
      <p:sp>
        <p:nvSpPr>
          <p:cNvPr id="30" name="Rettangolo arrotondato 29">
            <a:extLst>
              <a:ext uri="{FF2B5EF4-FFF2-40B4-BE49-F238E27FC236}">
                <a16:creationId xmlns:a16="http://schemas.microsoft.com/office/drawing/2014/main" id="{E05ADCBE-E5C9-4B3F-9443-6E4967A37B3C}"/>
              </a:ext>
            </a:extLst>
          </p:cNvPr>
          <p:cNvSpPr/>
          <p:nvPr/>
        </p:nvSpPr>
        <p:spPr>
          <a:xfrm>
            <a:off x="5411788" y="5932488"/>
            <a:ext cx="1944687" cy="433387"/>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 … …</a:t>
            </a:r>
          </a:p>
        </p:txBody>
      </p:sp>
      <p:sp>
        <p:nvSpPr>
          <p:cNvPr id="31" name="Rettangolo arrotondato 30">
            <a:extLst>
              <a:ext uri="{FF2B5EF4-FFF2-40B4-BE49-F238E27FC236}">
                <a16:creationId xmlns:a16="http://schemas.microsoft.com/office/drawing/2014/main" id="{A2FF4D6B-3F77-494D-BA6B-549DC59B0884}"/>
              </a:ext>
            </a:extLst>
          </p:cNvPr>
          <p:cNvSpPr/>
          <p:nvPr/>
        </p:nvSpPr>
        <p:spPr>
          <a:xfrm>
            <a:off x="6815138" y="4049713"/>
            <a:ext cx="1501775" cy="43180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ctr" eaLnBrk="1" hangingPunct="1">
              <a:defRPr/>
            </a:pPr>
            <a:r>
              <a:rPr lang="it-IT" sz="1600" b="1" dirty="0"/>
              <a:t>Associazioni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8"/>
                                        </p:tgtEl>
                                        <p:attrNameLst>
                                          <p:attrName>style.visibility</p:attrName>
                                        </p:attrNameLst>
                                      </p:cBhvr>
                                      <p:to>
                                        <p:strVal val="visible"/>
                                      </p:to>
                                    </p:set>
                                  </p:childTnLst>
                                </p:cTn>
                              </p:par>
                            </p:childTnLst>
                          </p:cTn>
                        </p:par>
                        <p:par>
                          <p:cTn id="10" fill="hold" nodeType="afterGroup">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27"/>
                                        </p:tgtEl>
                                        <p:attrNameLst>
                                          <p:attrName>style.visibility</p:attrName>
                                        </p:attrNameLst>
                                      </p:cBhvr>
                                      <p:to>
                                        <p:strVal val="visible"/>
                                      </p:to>
                                    </p:set>
                                  </p:childTnLst>
                                </p:cTn>
                              </p:par>
                            </p:childTnLst>
                          </p:cTn>
                        </p:par>
                        <p:par>
                          <p:cTn id="13" fill="hold" nodeType="afterGroup">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29"/>
                                        </p:tgtEl>
                                        <p:attrNameLst>
                                          <p:attrName>style.visibility</p:attrName>
                                        </p:attrNameLst>
                                      </p:cBhvr>
                                      <p:to>
                                        <p:strVal val="visible"/>
                                      </p:to>
                                    </p:set>
                                  </p:childTnLst>
                                </p:cTn>
                              </p:par>
                            </p:childTnLst>
                          </p:cTn>
                        </p:par>
                        <p:par>
                          <p:cTn id="16" fill="hold" nodeType="afterGroup">
                            <p:stCondLst>
                              <p:cond delay="1500"/>
                            </p:stCondLst>
                            <p:childTnLst>
                              <p:par>
                                <p:cTn id="17" presetID="1" presetClass="entr" presetSubtype="0" fill="hold" grpId="0" nodeType="afterEffect">
                                  <p:stCondLst>
                                    <p:cond delay="50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nodeType="afterGroup">
                            <p:stCondLst>
                              <p:cond delay="2000"/>
                            </p:stCondLst>
                            <p:childTnLst>
                              <p:par>
                                <p:cTn id="20" presetID="1" presetClass="entr" presetSubtype="0" fill="hold" grpId="0" nodeType="afterEffect">
                                  <p:stCondLst>
                                    <p:cond delay="500"/>
                                  </p:stCondLst>
                                  <p:childTnLst>
                                    <p:set>
                                      <p:cBhvr>
                                        <p:cTn id="21" dur="1" fill="hold">
                                          <p:stCondLst>
                                            <p:cond delay="0"/>
                                          </p:stCondLst>
                                        </p:cTn>
                                        <p:tgtEl>
                                          <p:spTgt spid="23"/>
                                        </p:tgtEl>
                                        <p:attrNameLst>
                                          <p:attrName>style.visibility</p:attrName>
                                        </p:attrNameLst>
                                      </p:cBhvr>
                                      <p:to>
                                        <p:strVal val="visible"/>
                                      </p:to>
                                    </p:set>
                                  </p:childTnLst>
                                </p:cTn>
                              </p:par>
                            </p:childTnLst>
                          </p:cTn>
                        </p:par>
                        <p:par>
                          <p:cTn id="22" fill="hold" nodeType="afterGroup">
                            <p:stCondLst>
                              <p:cond delay="2500"/>
                            </p:stCondLst>
                            <p:childTnLst>
                              <p:par>
                                <p:cTn id="23" presetID="1" presetClass="entr" presetSubtype="0" fill="hold" grpId="0" nodeType="afterEffect">
                                  <p:stCondLst>
                                    <p:cond delay="500"/>
                                  </p:stCondLst>
                                  <p:childTnLst>
                                    <p:set>
                                      <p:cBhvr>
                                        <p:cTn id="24" dur="1" fill="hold">
                                          <p:stCondLst>
                                            <p:cond delay="0"/>
                                          </p:stCondLst>
                                        </p:cTn>
                                        <p:tgtEl>
                                          <p:spTgt spid="24"/>
                                        </p:tgtEl>
                                        <p:attrNameLst>
                                          <p:attrName>style.visibility</p:attrName>
                                        </p:attrNameLst>
                                      </p:cBhvr>
                                      <p:to>
                                        <p:strVal val="visible"/>
                                      </p:to>
                                    </p:set>
                                  </p:childTnLst>
                                </p:cTn>
                              </p:par>
                            </p:childTnLst>
                          </p:cTn>
                        </p:par>
                        <p:par>
                          <p:cTn id="25" fill="hold" nodeType="afterGroup">
                            <p:stCondLst>
                              <p:cond delay="3000"/>
                            </p:stCondLst>
                            <p:childTnLst>
                              <p:par>
                                <p:cTn id="26" presetID="1" presetClass="entr" presetSubtype="0" fill="hold" grpId="0" nodeType="afterEffect">
                                  <p:stCondLst>
                                    <p:cond delay="50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nodeType="afterGroup">
                            <p:stCondLst>
                              <p:cond delay="3500"/>
                            </p:stCondLst>
                            <p:childTnLst>
                              <p:par>
                                <p:cTn id="29" presetID="1" presetClass="entr" presetSubtype="0" fill="hold" grpId="0" nodeType="afterEffect">
                                  <p:stCondLst>
                                    <p:cond delay="500"/>
                                  </p:stCondLst>
                                  <p:childTnLst>
                                    <p:set>
                                      <p:cBhvr>
                                        <p:cTn id="30" dur="1" fill="hold">
                                          <p:stCondLst>
                                            <p:cond delay="0"/>
                                          </p:stCondLst>
                                        </p:cTn>
                                        <p:tgtEl>
                                          <p:spTgt spid="16"/>
                                        </p:tgtEl>
                                        <p:attrNameLst>
                                          <p:attrName>style.visibility</p:attrName>
                                        </p:attrNameLst>
                                      </p:cBhvr>
                                      <p:to>
                                        <p:strVal val="visible"/>
                                      </p:to>
                                    </p:set>
                                  </p:childTnLst>
                                </p:cTn>
                              </p:par>
                            </p:childTnLst>
                          </p:cTn>
                        </p:par>
                        <p:par>
                          <p:cTn id="31" fill="hold" nodeType="afterGroup">
                            <p:stCondLst>
                              <p:cond delay="4000"/>
                            </p:stCondLst>
                            <p:childTnLst>
                              <p:par>
                                <p:cTn id="32" presetID="1" presetClass="entr" presetSubtype="0" fill="hold" grpId="0" nodeType="afterEffect">
                                  <p:stCondLst>
                                    <p:cond delay="500"/>
                                  </p:stCondLst>
                                  <p:childTnLst>
                                    <p:set>
                                      <p:cBhvr>
                                        <p:cTn id="33" dur="1" fill="hold">
                                          <p:stCondLst>
                                            <p:cond delay="0"/>
                                          </p:stCondLst>
                                        </p:cTn>
                                        <p:tgtEl>
                                          <p:spTgt spid="9"/>
                                        </p:tgtEl>
                                        <p:attrNameLst>
                                          <p:attrName>style.visibility</p:attrName>
                                        </p:attrNameLst>
                                      </p:cBhvr>
                                      <p:to>
                                        <p:strVal val="visible"/>
                                      </p:to>
                                    </p:set>
                                  </p:childTnLst>
                                </p:cTn>
                              </p:par>
                            </p:childTnLst>
                          </p:cTn>
                        </p:par>
                        <p:par>
                          <p:cTn id="34" fill="hold" nodeType="afterGroup">
                            <p:stCondLst>
                              <p:cond delay="4500"/>
                            </p:stCondLst>
                            <p:childTnLst>
                              <p:par>
                                <p:cTn id="35" presetID="1" presetClass="entr" presetSubtype="0" fill="hold" grpId="0" nodeType="afterEffect">
                                  <p:stCondLst>
                                    <p:cond delay="500"/>
                                  </p:stCondLst>
                                  <p:childTnLst>
                                    <p:set>
                                      <p:cBhvr>
                                        <p:cTn id="36" dur="1" fill="hold">
                                          <p:stCondLst>
                                            <p:cond delay="0"/>
                                          </p:stCondLst>
                                        </p:cTn>
                                        <p:tgtEl>
                                          <p:spTgt spid="2"/>
                                        </p:tgtEl>
                                        <p:attrNameLst>
                                          <p:attrName>style.visibility</p:attrName>
                                        </p:attrNameLst>
                                      </p:cBhvr>
                                      <p:to>
                                        <p:strVal val="visible"/>
                                      </p:to>
                                    </p:set>
                                  </p:childTnLst>
                                </p:cTn>
                              </p:par>
                            </p:childTnLst>
                          </p:cTn>
                        </p:par>
                        <p:par>
                          <p:cTn id="37" fill="hold" nodeType="afterGroup">
                            <p:stCondLst>
                              <p:cond delay="5000"/>
                            </p:stCondLst>
                            <p:childTnLst>
                              <p:par>
                                <p:cTn id="38" presetID="1" presetClass="entr" presetSubtype="0" fill="hold" grpId="0" nodeType="afterEffect">
                                  <p:stCondLst>
                                    <p:cond delay="500"/>
                                  </p:stCondLst>
                                  <p:childTnLst>
                                    <p:set>
                                      <p:cBhvr>
                                        <p:cTn id="39" dur="1" fill="hold">
                                          <p:stCondLst>
                                            <p:cond delay="0"/>
                                          </p:stCondLst>
                                        </p:cTn>
                                        <p:tgtEl>
                                          <p:spTgt spid="15"/>
                                        </p:tgtEl>
                                        <p:attrNameLst>
                                          <p:attrName>style.visibility</p:attrName>
                                        </p:attrNameLst>
                                      </p:cBhvr>
                                      <p:to>
                                        <p:strVal val="visible"/>
                                      </p:to>
                                    </p:set>
                                  </p:childTnLst>
                                </p:cTn>
                              </p:par>
                            </p:childTnLst>
                          </p:cTn>
                        </p:par>
                        <p:par>
                          <p:cTn id="40" fill="hold" nodeType="afterGroup">
                            <p:stCondLst>
                              <p:cond delay="5500"/>
                            </p:stCondLst>
                            <p:childTnLst>
                              <p:par>
                                <p:cTn id="41" presetID="1" presetClass="entr" presetSubtype="0" fill="hold" grpId="0" nodeType="afterEffect">
                                  <p:stCondLst>
                                    <p:cond delay="500"/>
                                  </p:stCondLst>
                                  <p:childTnLst>
                                    <p:set>
                                      <p:cBhvr>
                                        <p:cTn id="42" dur="1" fill="hold">
                                          <p:stCondLst>
                                            <p:cond delay="0"/>
                                          </p:stCondLst>
                                        </p:cTn>
                                        <p:tgtEl>
                                          <p:spTgt spid="7"/>
                                        </p:tgtEl>
                                        <p:attrNameLst>
                                          <p:attrName>style.visibility</p:attrName>
                                        </p:attrNameLst>
                                      </p:cBhvr>
                                      <p:to>
                                        <p:strVal val="visible"/>
                                      </p:to>
                                    </p:set>
                                  </p:childTnLst>
                                </p:cTn>
                              </p:par>
                            </p:childTnLst>
                          </p:cTn>
                        </p:par>
                        <p:par>
                          <p:cTn id="43" fill="hold" nodeType="afterGroup">
                            <p:stCondLst>
                              <p:cond delay="6000"/>
                            </p:stCondLst>
                            <p:childTnLst>
                              <p:par>
                                <p:cTn id="44" presetID="1" presetClass="entr" presetSubtype="0" fill="hold" grpId="0" nodeType="afterEffect">
                                  <p:stCondLst>
                                    <p:cond delay="500"/>
                                  </p:stCondLst>
                                  <p:childTnLst>
                                    <p:set>
                                      <p:cBhvr>
                                        <p:cTn id="45" dur="1" fill="hold">
                                          <p:stCondLst>
                                            <p:cond delay="0"/>
                                          </p:stCondLst>
                                        </p:cTn>
                                        <p:tgtEl>
                                          <p:spTgt spid="17"/>
                                        </p:tgtEl>
                                        <p:attrNameLst>
                                          <p:attrName>style.visibility</p:attrName>
                                        </p:attrNameLst>
                                      </p:cBhvr>
                                      <p:to>
                                        <p:strVal val="visible"/>
                                      </p:to>
                                    </p:set>
                                  </p:childTnLst>
                                </p:cTn>
                              </p:par>
                            </p:childTnLst>
                          </p:cTn>
                        </p:par>
                        <p:par>
                          <p:cTn id="46" fill="hold" nodeType="afterGroup">
                            <p:stCondLst>
                              <p:cond delay="6500"/>
                            </p:stCondLst>
                            <p:childTnLst>
                              <p:par>
                                <p:cTn id="47" presetID="1" presetClass="entr" presetSubtype="0" fill="hold" grpId="0" nodeType="afterEffect">
                                  <p:stCondLst>
                                    <p:cond delay="500"/>
                                  </p:stCondLst>
                                  <p:childTnLst>
                                    <p:set>
                                      <p:cBhvr>
                                        <p:cTn id="48" dur="1" fill="hold">
                                          <p:stCondLst>
                                            <p:cond delay="0"/>
                                          </p:stCondLst>
                                        </p:cTn>
                                        <p:tgtEl>
                                          <p:spTgt spid="20"/>
                                        </p:tgtEl>
                                        <p:attrNameLst>
                                          <p:attrName>style.visibility</p:attrName>
                                        </p:attrNameLst>
                                      </p:cBhvr>
                                      <p:to>
                                        <p:strVal val="visible"/>
                                      </p:to>
                                    </p:set>
                                  </p:childTnLst>
                                </p:cTn>
                              </p:par>
                            </p:childTnLst>
                          </p:cTn>
                        </p:par>
                        <p:par>
                          <p:cTn id="49" fill="hold" nodeType="afterGroup">
                            <p:stCondLst>
                              <p:cond delay="7000"/>
                            </p:stCondLst>
                            <p:childTnLst>
                              <p:par>
                                <p:cTn id="50" presetID="1" presetClass="entr" presetSubtype="0" fill="hold" grpId="0" nodeType="afterEffect">
                                  <p:stCondLst>
                                    <p:cond delay="500"/>
                                  </p:stCondLst>
                                  <p:childTnLst>
                                    <p:set>
                                      <p:cBhvr>
                                        <p:cTn id="51" dur="1" fill="hold">
                                          <p:stCondLst>
                                            <p:cond delay="0"/>
                                          </p:stCondLst>
                                        </p:cTn>
                                        <p:tgtEl>
                                          <p:spTgt spid="31"/>
                                        </p:tgtEl>
                                        <p:attrNameLst>
                                          <p:attrName>style.visibility</p:attrName>
                                        </p:attrNameLst>
                                      </p:cBhvr>
                                      <p:to>
                                        <p:strVal val="visible"/>
                                      </p:to>
                                    </p:set>
                                  </p:childTnLst>
                                </p:cTn>
                              </p:par>
                            </p:childTnLst>
                          </p:cTn>
                        </p:par>
                        <p:par>
                          <p:cTn id="52" fill="hold" nodeType="afterGroup">
                            <p:stCondLst>
                              <p:cond delay="7500"/>
                            </p:stCondLst>
                            <p:childTnLst>
                              <p:par>
                                <p:cTn id="53" presetID="1" presetClass="entr" presetSubtype="0" fill="hold" grpId="0" nodeType="afterEffect">
                                  <p:stCondLst>
                                    <p:cond delay="500"/>
                                  </p:stCondLst>
                                  <p:childTnLst>
                                    <p:set>
                                      <p:cBhvr>
                                        <p:cTn id="54" dur="1" fill="hold">
                                          <p:stCondLst>
                                            <p:cond delay="0"/>
                                          </p:stCondLst>
                                        </p:cTn>
                                        <p:tgtEl>
                                          <p:spTgt spid="26"/>
                                        </p:tgtEl>
                                        <p:attrNameLst>
                                          <p:attrName>style.visibility</p:attrName>
                                        </p:attrNameLst>
                                      </p:cBhvr>
                                      <p:to>
                                        <p:strVal val="visible"/>
                                      </p:to>
                                    </p:set>
                                  </p:childTnLst>
                                </p:cTn>
                              </p:par>
                            </p:childTnLst>
                          </p:cTn>
                        </p:par>
                        <p:par>
                          <p:cTn id="55" fill="hold" nodeType="afterGroup">
                            <p:stCondLst>
                              <p:cond delay="8000"/>
                            </p:stCondLst>
                            <p:childTnLst>
                              <p:par>
                                <p:cTn id="56" presetID="1" presetClass="entr" presetSubtype="0" fill="hold" grpId="0" nodeType="afterEffect">
                                  <p:stCondLst>
                                    <p:cond delay="500"/>
                                  </p:stCondLst>
                                  <p:childTnLst>
                                    <p:set>
                                      <p:cBhvr>
                                        <p:cTn id="57" dur="1" fill="hold">
                                          <p:stCondLst>
                                            <p:cond delay="0"/>
                                          </p:stCondLst>
                                        </p:cTn>
                                        <p:tgtEl>
                                          <p:spTgt spid="18"/>
                                        </p:tgtEl>
                                        <p:attrNameLst>
                                          <p:attrName>style.visibility</p:attrName>
                                        </p:attrNameLst>
                                      </p:cBhvr>
                                      <p:to>
                                        <p:strVal val="visible"/>
                                      </p:to>
                                    </p:set>
                                  </p:childTnLst>
                                </p:cTn>
                              </p:par>
                            </p:childTnLst>
                          </p:cTn>
                        </p:par>
                        <p:par>
                          <p:cTn id="58" fill="hold" nodeType="afterGroup">
                            <p:stCondLst>
                              <p:cond delay="8500"/>
                            </p:stCondLst>
                            <p:childTnLst>
                              <p:par>
                                <p:cTn id="59" presetID="1" presetClass="entr" presetSubtype="0" fill="hold" grpId="0" nodeType="afterEffect">
                                  <p:stCondLst>
                                    <p:cond delay="500"/>
                                  </p:stCondLst>
                                  <p:childTnLst>
                                    <p:set>
                                      <p:cBhvr>
                                        <p:cTn id="60" dur="1" fill="hold">
                                          <p:stCondLst>
                                            <p:cond delay="0"/>
                                          </p:stCondLst>
                                        </p:cTn>
                                        <p:tgtEl>
                                          <p:spTgt spid="25"/>
                                        </p:tgtEl>
                                        <p:attrNameLst>
                                          <p:attrName>style.visibility</p:attrName>
                                        </p:attrNameLst>
                                      </p:cBhvr>
                                      <p:to>
                                        <p:strVal val="visible"/>
                                      </p:to>
                                    </p:set>
                                  </p:childTnLst>
                                </p:cTn>
                              </p:par>
                            </p:childTnLst>
                          </p:cTn>
                        </p:par>
                        <p:par>
                          <p:cTn id="61" fill="hold" nodeType="afterGroup">
                            <p:stCondLst>
                              <p:cond delay="9000"/>
                            </p:stCondLst>
                            <p:childTnLst>
                              <p:par>
                                <p:cTn id="62" presetID="1" presetClass="entr" presetSubtype="0" fill="hold" grpId="0" nodeType="afterEffect">
                                  <p:stCondLst>
                                    <p:cond delay="500"/>
                                  </p:stCondLst>
                                  <p:childTnLst>
                                    <p:set>
                                      <p:cBhvr>
                                        <p:cTn id="63" dur="1" fill="hold">
                                          <p:stCondLst>
                                            <p:cond delay="0"/>
                                          </p:stCondLst>
                                        </p:cTn>
                                        <p:tgtEl>
                                          <p:spTgt spid="14"/>
                                        </p:tgtEl>
                                        <p:attrNameLst>
                                          <p:attrName>style.visibility</p:attrName>
                                        </p:attrNameLst>
                                      </p:cBhvr>
                                      <p:to>
                                        <p:strVal val="visible"/>
                                      </p:to>
                                    </p:set>
                                  </p:childTnLst>
                                </p:cTn>
                              </p:par>
                            </p:childTnLst>
                          </p:cTn>
                        </p:par>
                        <p:par>
                          <p:cTn id="64" fill="hold" nodeType="afterGroup">
                            <p:stCondLst>
                              <p:cond delay="9500"/>
                            </p:stCondLst>
                            <p:childTnLst>
                              <p:par>
                                <p:cTn id="65" presetID="1" presetClass="entr" presetSubtype="0" fill="hold" grpId="0" nodeType="afterEffect">
                                  <p:stCondLst>
                                    <p:cond delay="500"/>
                                  </p:stCondLst>
                                  <p:childTnLst>
                                    <p:set>
                                      <p:cBhvr>
                                        <p:cTn id="66" dur="1" fill="hold">
                                          <p:stCondLst>
                                            <p:cond delay="0"/>
                                          </p:stCondLst>
                                        </p:cTn>
                                        <p:tgtEl>
                                          <p:spTgt spid="19"/>
                                        </p:tgtEl>
                                        <p:attrNameLst>
                                          <p:attrName>style.visibility</p:attrName>
                                        </p:attrNameLst>
                                      </p:cBhvr>
                                      <p:to>
                                        <p:strVal val="visible"/>
                                      </p:to>
                                    </p:set>
                                  </p:childTnLst>
                                </p:cTn>
                              </p:par>
                            </p:childTnLst>
                          </p:cTn>
                        </p:par>
                        <p:par>
                          <p:cTn id="67" fill="hold" nodeType="afterGroup">
                            <p:stCondLst>
                              <p:cond delay="10000"/>
                            </p:stCondLst>
                            <p:childTnLst>
                              <p:par>
                                <p:cTn id="68" presetID="1" presetClass="entr" presetSubtype="0" fill="hold" grpId="0" nodeType="afterEffect">
                                  <p:stCondLst>
                                    <p:cond delay="500"/>
                                  </p:stCondLst>
                                  <p:childTnLst>
                                    <p:set>
                                      <p:cBhvr>
                                        <p:cTn id="69"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9" grpId="0" animBg="1"/>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33FDB216-56A4-4AAC-8AA9-05A527202327}"/>
              </a:ext>
            </a:extLst>
          </p:cNvPr>
          <p:cNvSpPr>
            <a:spLocks noGrp="1"/>
          </p:cNvSpPr>
          <p:nvPr>
            <p:ph type="title" idx="4294967295"/>
          </p:nvPr>
        </p:nvSpPr>
        <p:spPr>
          <a:xfrm>
            <a:off x="323850" y="152400"/>
            <a:ext cx="8939213" cy="990600"/>
          </a:xfrm>
        </p:spPr>
        <p:txBody>
          <a:bodyPr/>
          <a:lstStyle/>
          <a:p>
            <a:pPr marL="447675" indent="-447675" eaLnBrk="1" hangingPunct="1">
              <a:spcBef>
                <a:spcPts val="600"/>
              </a:spcBef>
              <a:spcAft>
                <a:spcPts val="600"/>
              </a:spcAft>
              <a:defRPr/>
            </a:pPr>
            <a:r>
              <a:rPr lang="it-IT" altLang="it-IT" b="1" kern="0" dirty="0">
                <a:solidFill>
                  <a:srgbClr val="9FB8CD">
                    <a:lumMod val="50000"/>
                  </a:srgbClr>
                </a:solidFill>
              </a:rPr>
              <a:t>Imprese «sostenibili»: Società  Benefit e </a:t>
            </a:r>
            <a:r>
              <a:rPr lang="it-IT" altLang="it-IT" b="1" kern="0" dirty="0" err="1">
                <a:solidFill>
                  <a:srgbClr val="9FB8CD">
                    <a:lumMod val="50000"/>
                  </a:srgbClr>
                </a:solidFill>
              </a:rPr>
              <a:t>BCorp</a:t>
            </a:r>
            <a:endParaRPr lang="it-IT" altLang="it-IT" b="1" kern="0" dirty="0">
              <a:solidFill>
                <a:srgbClr val="9FB8CD">
                  <a:lumMod val="50000"/>
                </a:srgbClr>
              </a:solidFill>
            </a:endParaRPr>
          </a:p>
        </p:txBody>
      </p:sp>
      <p:sp>
        <p:nvSpPr>
          <p:cNvPr id="34819" name="Segnaposto numero diapositiva 28">
            <a:extLst>
              <a:ext uri="{FF2B5EF4-FFF2-40B4-BE49-F238E27FC236}">
                <a16:creationId xmlns:a16="http://schemas.microsoft.com/office/drawing/2014/main" id="{26BBE04C-45C4-4A7F-884A-803DD278F12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651081D-DE26-4B07-A732-78352760A770}" type="slidenum">
              <a:rPr lang="it-IT" altLang="it-IT">
                <a:solidFill>
                  <a:schemeClr val="tx2"/>
                </a:solidFill>
              </a:rPr>
              <a:pPr/>
              <a:t>21</a:t>
            </a:fld>
            <a:endParaRPr lang="it-IT" altLang="it-IT">
              <a:solidFill>
                <a:schemeClr val="tx2"/>
              </a:solidFill>
            </a:endParaRPr>
          </a:p>
        </p:txBody>
      </p:sp>
      <p:sp>
        <p:nvSpPr>
          <p:cNvPr id="2" name="Rettangolo 1">
            <a:extLst>
              <a:ext uri="{FF2B5EF4-FFF2-40B4-BE49-F238E27FC236}">
                <a16:creationId xmlns:a16="http://schemas.microsoft.com/office/drawing/2014/main" id="{B06A551C-7A8B-49A8-8119-2E88F45FD57A}"/>
              </a:ext>
            </a:extLst>
          </p:cNvPr>
          <p:cNvSpPr/>
          <p:nvPr/>
        </p:nvSpPr>
        <p:spPr>
          <a:xfrm>
            <a:off x="431800" y="1824038"/>
            <a:ext cx="8280400" cy="4092575"/>
          </a:xfrm>
          <a:prstGeom prst="rect">
            <a:avLst/>
          </a:prstGeom>
        </p:spPr>
        <p:txBody>
          <a:bodyPr>
            <a:spAutoFit/>
          </a:bodyPr>
          <a:lstStyle/>
          <a:p>
            <a:pPr algn="ctr">
              <a:defRPr/>
            </a:pPr>
            <a:r>
              <a:rPr lang="it-IT" sz="2600" dirty="0">
                <a:latin typeface="+mj-lt"/>
              </a:rPr>
              <a:t>Il 26 febbraio 2016, </a:t>
            </a:r>
            <a:r>
              <a:rPr lang="it-IT" sz="2600" b="1" u="sng" dirty="0">
                <a:latin typeface="+mj-lt"/>
              </a:rPr>
              <a:t>5 aziende italiane </a:t>
            </a:r>
            <a:r>
              <a:rPr lang="it-IT" sz="2600" dirty="0">
                <a:latin typeface="+mj-lt"/>
              </a:rPr>
              <a:t>hanno fatto il passaggio per trasformare la propria </a:t>
            </a:r>
            <a:r>
              <a:rPr lang="it-IT" sz="2600" b="1" u="sng" dirty="0">
                <a:latin typeface="+mj-lt"/>
              </a:rPr>
              <a:t>forma giuridica</a:t>
            </a:r>
            <a:r>
              <a:rPr lang="it-IT" sz="2600" dirty="0">
                <a:latin typeface="+mj-lt"/>
              </a:rPr>
              <a:t> da quella di  società for profit a ‘</a:t>
            </a:r>
            <a:r>
              <a:rPr lang="it-IT" sz="2600" b="1" u="sng" dirty="0">
                <a:latin typeface="+mj-lt"/>
              </a:rPr>
              <a:t>Società Benefit</a:t>
            </a:r>
            <a:r>
              <a:rPr lang="it-IT" sz="2600" dirty="0">
                <a:latin typeface="+mj-lt"/>
              </a:rPr>
              <a:t>’. </a:t>
            </a:r>
          </a:p>
          <a:p>
            <a:pPr algn="ctr">
              <a:defRPr/>
            </a:pPr>
            <a:endParaRPr lang="it-IT" sz="2600" dirty="0">
              <a:latin typeface="+mj-lt"/>
            </a:endParaRPr>
          </a:p>
          <a:p>
            <a:pPr algn="ctr">
              <a:defRPr/>
            </a:pPr>
            <a:r>
              <a:rPr lang="it-IT" sz="2600" dirty="0">
                <a:latin typeface="+mj-lt"/>
              </a:rPr>
              <a:t>Questa è una nuova forma giuridica di impresa, introdotta a partire </a:t>
            </a:r>
            <a:r>
              <a:rPr lang="it-IT" sz="2600" b="1" dirty="0">
                <a:latin typeface="+mj-lt"/>
              </a:rPr>
              <a:t>dal 2010 </a:t>
            </a:r>
            <a:r>
              <a:rPr lang="it-IT" sz="2600" dirty="0">
                <a:latin typeface="+mj-lt"/>
              </a:rPr>
              <a:t>come Benefit Corporation negli USA. Il paradigma di Benefit Corporation è ora in fase di diffusione in vari paesi ed è  attivo come nuova forma giuridica d’impresa in Italia, primo paese al mondo fuori dagli USA, dal </a:t>
            </a:r>
            <a:r>
              <a:rPr lang="it-IT" sz="2600" b="1" dirty="0">
                <a:latin typeface="+mj-lt"/>
              </a:rPr>
              <a:t>Gennaio 2016</a:t>
            </a:r>
            <a:r>
              <a:rPr lang="it-IT" sz="2600" dirty="0">
                <a:latin typeface="+mj-lt"/>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514E2591-7986-4827-A7A4-BA08CDE603A7}"/>
              </a:ext>
            </a:extLst>
          </p:cNvPr>
          <p:cNvSpPr>
            <a:spLocks noGrp="1"/>
          </p:cNvSpPr>
          <p:nvPr>
            <p:ph type="title" idx="4294967295"/>
          </p:nvPr>
        </p:nvSpPr>
        <p:spPr>
          <a:xfrm>
            <a:off x="323850" y="152400"/>
            <a:ext cx="8939213" cy="990600"/>
          </a:xfrm>
        </p:spPr>
        <p:txBody>
          <a:bodyPr/>
          <a:lstStyle/>
          <a:p>
            <a:pPr marL="447675" indent="-447675" eaLnBrk="1" hangingPunct="1">
              <a:spcBef>
                <a:spcPts val="600"/>
              </a:spcBef>
              <a:spcAft>
                <a:spcPts val="600"/>
              </a:spcAft>
              <a:defRPr/>
            </a:pPr>
            <a:r>
              <a:rPr lang="it-IT" altLang="it-IT" b="1" kern="0" dirty="0">
                <a:solidFill>
                  <a:srgbClr val="9FB8CD">
                    <a:lumMod val="50000"/>
                  </a:srgbClr>
                </a:solidFill>
              </a:rPr>
              <a:t>Imprese «sostenibili»: Società  Benefit e </a:t>
            </a:r>
            <a:r>
              <a:rPr lang="it-IT" altLang="it-IT" b="1" kern="0" dirty="0" err="1">
                <a:solidFill>
                  <a:srgbClr val="9FB8CD">
                    <a:lumMod val="50000"/>
                  </a:srgbClr>
                </a:solidFill>
              </a:rPr>
              <a:t>BCorp</a:t>
            </a:r>
            <a:endParaRPr lang="it-IT" altLang="it-IT" b="1" kern="0" dirty="0">
              <a:solidFill>
                <a:srgbClr val="9FB8CD">
                  <a:lumMod val="50000"/>
                </a:srgbClr>
              </a:solidFill>
            </a:endParaRPr>
          </a:p>
        </p:txBody>
      </p:sp>
      <p:sp>
        <p:nvSpPr>
          <p:cNvPr id="35843" name="Segnaposto numero diapositiva 28">
            <a:extLst>
              <a:ext uri="{FF2B5EF4-FFF2-40B4-BE49-F238E27FC236}">
                <a16:creationId xmlns:a16="http://schemas.microsoft.com/office/drawing/2014/main" id="{A046DB74-6DCD-4A75-94DD-02AC6D62BD5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1BB6-6F76-40E8-8118-A7041A21F46F}" type="slidenum">
              <a:rPr lang="it-IT" altLang="it-IT">
                <a:solidFill>
                  <a:schemeClr val="tx2"/>
                </a:solidFill>
              </a:rPr>
              <a:pPr/>
              <a:t>22</a:t>
            </a:fld>
            <a:endParaRPr lang="it-IT" altLang="it-IT">
              <a:solidFill>
                <a:schemeClr val="tx2"/>
              </a:solidFill>
            </a:endParaRPr>
          </a:p>
        </p:txBody>
      </p:sp>
      <p:sp>
        <p:nvSpPr>
          <p:cNvPr id="2" name="Rettangolo 1">
            <a:extLst>
              <a:ext uri="{FF2B5EF4-FFF2-40B4-BE49-F238E27FC236}">
                <a16:creationId xmlns:a16="http://schemas.microsoft.com/office/drawing/2014/main" id="{7071B5B2-6023-4846-AD41-09B9B67E6BDE}"/>
              </a:ext>
            </a:extLst>
          </p:cNvPr>
          <p:cNvSpPr/>
          <p:nvPr/>
        </p:nvSpPr>
        <p:spPr>
          <a:xfrm>
            <a:off x="431800" y="1268413"/>
            <a:ext cx="8280400" cy="5540375"/>
          </a:xfrm>
          <a:prstGeom prst="rect">
            <a:avLst/>
          </a:prstGeom>
        </p:spPr>
        <p:txBody>
          <a:bodyPr>
            <a:spAutoFit/>
          </a:bodyPr>
          <a:lstStyle/>
          <a:p>
            <a:pPr>
              <a:defRPr/>
            </a:pPr>
            <a:r>
              <a:rPr lang="it-IT" sz="2600" dirty="0">
                <a:latin typeface="+mj-lt"/>
              </a:rPr>
              <a:t>Le aziende che hanno fatto il passaggio a </a:t>
            </a:r>
            <a:r>
              <a:rPr lang="it-IT" sz="2600" b="1" dirty="0">
                <a:latin typeface="+mj-lt"/>
              </a:rPr>
              <a:t>Società Benefit </a:t>
            </a:r>
            <a:r>
              <a:rPr lang="it-IT" sz="2600" dirty="0">
                <a:latin typeface="+mj-lt"/>
              </a:rPr>
              <a:t>sono state le seguenti:</a:t>
            </a:r>
          </a:p>
          <a:p>
            <a:pPr>
              <a:defRPr/>
            </a:pPr>
            <a:endParaRPr lang="it-IT" sz="2600" dirty="0">
              <a:latin typeface="+mj-lt"/>
            </a:endParaRPr>
          </a:p>
          <a:p>
            <a:pPr marL="971550" lvl="1" indent="-514350">
              <a:buFont typeface="+mj-lt"/>
              <a:buAutoNum type="arabicPeriod"/>
              <a:defRPr/>
            </a:pPr>
            <a:r>
              <a:rPr lang="it-IT" sz="2000" dirty="0">
                <a:latin typeface="+mj-lt"/>
              </a:rPr>
              <a:t>D-</a:t>
            </a:r>
            <a:r>
              <a:rPr lang="it-IT" sz="2000" dirty="0" err="1">
                <a:latin typeface="+mj-lt"/>
              </a:rPr>
              <a:t>Orbit</a:t>
            </a:r>
            <a:r>
              <a:rPr lang="it-IT" sz="2000" dirty="0">
                <a:latin typeface="+mj-lt"/>
              </a:rPr>
              <a:t> (sistemi per la sicurezza spaziale),</a:t>
            </a:r>
          </a:p>
          <a:p>
            <a:pPr marL="971550" lvl="1" indent="-514350">
              <a:buFont typeface="+mj-lt"/>
              <a:buAutoNum type="arabicPeriod"/>
              <a:defRPr/>
            </a:pPr>
            <a:r>
              <a:rPr lang="it-IT" sz="2000" dirty="0" err="1">
                <a:latin typeface="+mj-lt"/>
              </a:rPr>
              <a:t>Dermophisiologique</a:t>
            </a:r>
            <a:r>
              <a:rPr lang="it-IT" sz="2000" dirty="0">
                <a:latin typeface="+mj-lt"/>
              </a:rPr>
              <a:t> (cosmetici), </a:t>
            </a:r>
          </a:p>
          <a:p>
            <a:pPr marL="971550" lvl="1" indent="-514350">
              <a:buFont typeface="+mj-lt"/>
              <a:buAutoNum type="arabicPeriod"/>
              <a:defRPr/>
            </a:pPr>
            <a:r>
              <a:rPr lang="it-IT" sz="2000" dirty="0">
                <a:latin typeface="+mj-lt"/>
              </a:rPr>
              <a:t>Nativa (Future </a:t>
            </a:r>
            <a:r>
              <a:rPr lang="it-IT" sz="2000" dirty="0" err="1">
                <a:latin typeface="+mj-lt"/>
              </a:rPr>
              <a:t>Fit</a:t>
            </a:r>
            <a:r>
              <a:rPr lang="it-IT" sz="2000" dirty="0">
                <a:latin typeface="+mj-lt"/>
              </a:rPr>
              <a:t> Design), </a:t>
            </a:r>
          </a:p>
          <a:p>
            <a:pPr marL="971550" lvl="1" indent="-514350">
              <a:buFont typeface="+mj-lt"/>
              <a:buAutoNum type="arabicPeriod"/>
              <a:defRPr/>
            </a:pPr>
            <a:r>
              <a:rPr lang="it-IT" sz="2000" dirty="0">
                <a:latin typeface="+mj-lt"/>
              </a:rPr>
              <a:t>Croqqer.it (</a:t>
            </a:r>
            <a:r>
              <a:rPr lang="it-IT" sz="2000" dirty="0" err="1">
                <a:latin typeface="+mj-lt"/>
              </a:rPr>
              <a:t>marketplace</a:t>
            </a:r>
            <a:r>
              <a:rPr lang="it-IT" sz="2000" dirty="0">
                <a:latin typeface="+mj-lt"/>
              </a:rPr>
              <a:t> per lo scambio di servizi di lavoro a impatto sociale positivo) </a:t>
            </a:r>
          </a:p>
          <a:p>
            <a:pPr marL="971550" lvl="1" indent="-514350">
              <a:buFont typeface="+mj-lt"/>
              <a:buAutoNum type="arabicPeriod"/>
              <a:defRPr/>
            </a:pPr>
            <a:r>
              <a:rPr lang="it-IT" sz="2000" dirty="0" err="1">
                <a:latin typeface="+mj-lt"/>
              </a:rPr>
              <a:t>Mailwork</a:t>
            </a:r>
            <a:r>
              <a:rPr lang="it-IT" sz="2000" dirty="0">
                <a:latin typeface="+mj-lt"/>
              </a:rPr>
              <a:t> (riqualificazione energetica degli edifici)</a:t>
            </a:r>
          </a:p>
          <a:p>
            <a:pPr>
              <a:defRPr/>
            </a:pPr>
            <a:endParaRPr lang="it-IT" sz="2600" dirty="0">
              <a:latin typeface="+mj-lt"/>
            </a:endParaRPr>
          </a:p>
          <a:p>
            <a:pPr>
              <a:defRPr/>
            </a:pPr>
            <a:r>
              <a:rPr lang="it-IT" sz="2600" dirty="0">
                <a:latin typeface="+mj-lt"/>
              </a:rPr>
              <a:t>che sono anche già </a:t>
            </a:r>
            <a:r>
              <a:rPr lang="it-IT" sz="2600" b="1" i="1" dirty="0">
                <a:latin typeface="+mj-lt"/>
              </a:rPr>
              <a:t>B </a:t>
            </a:r>
            <a:r>
              <a:rPr lang="it-IT" sz="2600" b="1" i="1" dirty="0" err="1">
                <a:latin typeface="+mj-lt"/>
              </a:rPr>
              <a:t>Corp</a:t>
            </a:r>
            <a:r>
              <a:rPr lang="it-IT" sz="2600" b="1" i="1" dirty="0">
                <a:latin typeface="+mj-lt"/>
              </a:rPr>
              <a:t>® certificate</a:t>
            </a:r>
            <a:r>
              <a:rPr lang="it-IT" sz="2600" dirty="0">
                <a:latin typeface="+mj-lt"/>
              </a:rPr>
              <a:t>. </a:t>
            </a:r>
          </a:p>
          <a:p>
            <a:pPr>
              <a:defRPr/>
            </a:pPr>
            <a:r>
              <a:rPr lang="it-IT" sz="2600" dirty="0">
                <a:latin typeface="+mj-lt"/>
              </a:rPr>
              <a:t>Da allora decine di altre aziende italiane si sono trasformate in Società Benefit.</a:t>
            </a:r>
          </a:p>
          <a:p>
            <a:pPr algn="ctr">
              <a:defRPr/>
            </a:pPr>
            <a:endParaRPr lang="it-IT" sz="2600" dirty="0">
              <a:latin typeface="+mj-lt"/>
            </a:endParaRPr>
          </a:p>
          <a:p>
            <a:pPr algn="ctr">
              <a:defRPr/>
            </a:pPr>
            <a:r>
              <a:rPr lang="it-IT" sz="2600" dirty="0">
                <a:latin typeface="+mj-lt"/>
                <a:hlinkClick r:id="rId2" action="ppaction://hlinkfile"/>
              </a:rPr>
              <a:t>Le Società Benefit e le B Corporation</a:t>
            </a:r>
            <a:endParaRPr lang="it-IT" sz="2600" dirty="0">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85C4A8D3-9486-46C0-831E-CD6FE937A362}"/>
              </a:ext>
            </a:extLst>
          </p:cNvPr>
          <p:cNvSpPr>
            <a:spLocks noGrp="1"/>
          </p:cNvSpPr>
          <p:nvPr>
            <p:ph type="title" idx="4294967295"/>
          </p:nvPr>
        </p:nvSpPr>
        <p:spPr>
          <a:xfrm>
            <a:off x="323850" y="152400"/>
            <a:ext cx="8939213" cy="990600"/>
          </a:xfrm>
        </p:spPr>
        <p:txBody>
          <a:bodyPr/>
          <a:lstStyle/>
          <a:p>
            <a:pPr marL="447675" indent="-447675" eaLnBrk="1" hangingPunct="1">
              <a:spcBef>
                <a:spcPts val="600"/>
              </a:spcBef>
              <a:spcAft>
                <a:spcPts val="600"/>
              </a:spcAft>
              <a:defRPr/>
            </a:pPr>
            <a:r>
              <a:rPr lang="it-IT" altLang="it-IT" b="1" kern="0" dirty="0">
                <a:solidFill>
                  <a:srgbClr val="9FB8CD">
                    <a:lumMod val="50000"/>
                  </a:srgbClr>
                </a:solidFill>
              </a:rPr>
              <a:t>Imprese «sostenibili»: Società  Benefit e </a:t>
            </a:r>
            <a:r>
              <a:rPr lang="it-IT" altLang="it-IT" b="1" kern="0" dirty="0" err="1">
                <a:solidFill>
                  <a:srgbClr val="9FB8CD">
                    <a:lumMod val="50000"/>
                  </a:srgbClr>
                </a:solidFill>
              </a:rPr>
              <a:t>BCorp</a:t>
            </a:r>
            <a:endParaRPr lang="it-IT" altLang="it-IT" b="1" kern="0" dirty="0">
              <a:solidFill>
                <a:srgbClr val="9FB8CD">
                  <a:lumMod val="50000"/>
                </a:srgbClr>
              </a:solidFill>
            </a:endParaRPr>
          </a:p>
        </p:txBody>
      </p:sp>
      <p:sp>
        <p:nvSpPr>
          <p:cNvPr id="36867" name="Segnaposto numero diapositiva 28">
            <a:extLst>
              <a:ext uri="{FF2B5EF4-FFF2-40B4-BE49-F238E27FC236}">
                <a16:creationId xmlns:a16="http://schemas.microsoft.com/office/drawing/2014/main" id="{F18FDC0E-87F5-407F-A9B6-EC54C2753DD5}"/>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FEF97F8-1775-4E88-8743-CF1067F75617}" type="slidenum">
              <a:rPr lang="it-IT" altLang="it-IT">
                <a:solidFill>
                  <a:schemeClr val="tx2"/>
                </a:solidFill>
              </a:rPr>
              <a:pPr/>
              <a:t>23</a:t>
            </a:fld>
            <a:endParaRPr lang="it-IT" altLang="it-IT">
              <a:solidFill>
                <a:schemeClr val="tx2"/>
              </a:solidFill>
            </a:endParaRPr>
          </a:p>
        </p:txBody>
      </p:sp>
      <p:sp>
        <p:nvSpPr>
          <p:cNvPr id="2" name="Rettangolo 1">
            <a:extLst>
              <a:ext uri="{FF2B5EF4-FFF2-40B4-BE49-F238E27FC236}">
                <a16:creationId xmlns:a16="http://schemas.microsoft.com/office/drawing/2014/main" id="{E947D4C5-B550-4248-885A-9A9F34B22001}"/>
              </a:ext>
            </a:extLst>
          </p:cNvPr>
          <p:cNvSpPr/>
          <p:nvPr/>
        </p:nvSpPr>
        <p:spPr>
          <a:xfrm>
            <a:off x="431800" y="1268413"/>
            <a:ext cx="8280400" cy="5294312"/>
          </a:xfrm>
          <a:prstGeom prst="rect">
            <a:avLst/>
          </a:prstGeom>
        </p:spPr>
        <p:txBody>
          <a:bodyPr>
            <a:spAutoFit/>
          </a:bodyPr>
          <a:lstStyle/>
          <a:p>
            <a:pPr>
              <a:defRPr/>
            </a:pPr>
            <a:r>
              <a:rPr lang="it-IT" sz="2600" dirty="0"/>
              <a:t>Le </a:t>
            </a:r>
            <a:r>
              <a:rPr lang="it-IT" sz="2600" b="1" dirty="0"/>
              <a:t>Società Benefit (SB) </a:t>
            </a:r>
            <a:r>
              <a:rPr lang="it-IT" sz="2600" dirty="0"/>
              <a:t>rappresentano una evoluzione del concetto stesso di azienda. </a:t>
            </a:r>
          </a:p>
          <a:p>
            <a:pPr>
              <a:defRPr/>
            </a:pPr>
            <a:endParaRPr lang="it-IT" sz="2600" dirty="0"/>
          </a:p>
          <a:p>
            <a:pPr>
              <a:defRPr/>
            </a:pPr>
            <a:r>
              <a:rPr lang="it-IT" sz="2600" dirty="0"/>
              <a:t>Mentre le società tradizionali esistono con l’unico scopo di distribuire dividendi agli azionisti, le società benefit sono </a:t>
            </a:r>
            <a:r>
              <a:rPr lang="it-IT" sz="2600" u="sng" dirty="0"/>
              <a:t>espressione di un paradigma più evoluto</a:t>
            </a:r>
            <a:r>
              <a:rPr lang="it-IT" sz="2600" dirty="0"/>
              <a:t>: integrano nel proprio oggetto sociale, oltre agli obiettivi di profitto, </a:t>
            </a:r>
            <a:r>
              <a:rPr lang="it-IT" sz="2600" i="1" dirty="0"/>
              <a:t>lo scopo di avere un impatto positivo sulla società e sulla biosfera</a:t>
            </a:r>
            <a:r>
              <a:rPr lang="it-IT" sz="2600" dirty="0"/>
              <a:t>. </a:t>
            </a:r>
          </a:p>
          <a:p>
            <a:pPr>
              <a:defRPr/>
            </a:pPr>
            <a:endParaRPr lang="it-IT" sz="2600" dirty="0"/>
          </a:p>
          <a:p>
            <a:pPr>
              <a:defRPr/>
            </a:pPr>
            <a:r>
              <a:rPr lang="it-IT" sz="2600" dirty="0"/>
              <a:t>Una Società Benefit è un </a:t>
            </a:r>
            <a:r>
              <a:rPr lang="it-IT" sz="2600" u="sng" dirty="0"/>
              <a:t>nuovo strumento legale che crea una solida base per l’allineamento della missione nel lungo termine e la creazione di valore condiviso</a:t>
            </a:r>
            <a:r>
              <a:rPr lang="it-IT" sz="2600" dirty="0"/>
              <a:t>. </a:t>
            </a:r>
            <a:endParaRPr lang="it-IT" sz="2600" dirty="0">
              <a:latin typeface="+mj-l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AD13C1CF-9A56-4D21-ADAD-881946E30CB6}"/>
              </a:ext>
            </a:extLst>
          </p:cNvPr>
          <p:cNvSpPr>
            <a:spLocks noGrp="1"/>
          </p:cNvSpPr>
          <p:nvPr>
            <p:ph type="title" idx="4294967295"/>
          </p:nvPr>
        </p:nvSpPr>
        <p:spPr>
          <a:xfrm>
            <a:off x="323850" y="152400"/>
            <a:ext cx="8939213" cy="990600"/>
          </a:xfrm>
        </p:spPr>
        <p:txBody>
          <a:bodyPr/>
          <a:lstStyle/>
          <a:p>
            <a:pPr marL="447675" indent="-447675" eaLnBrk="1" hangingPunct="1">
              <a:spcBef>
                <a:spcPts val="600"/>
              </a:spcBef>
              <a:spcAft>
                <a:spcPts val="600"/>
              </a:spcAft>
              <a:defRPr/>
            </a:pPr>
            <a:r>
              <a:rPr lang="it-IT" altLang="it-IT" b="1" kern="0" dirty="0">
                <a:solidFill>
                  <a:srgbClr val="9FB8CD">
                    <a:lumMod val="50000"/>
                  </a:srgbClr>
                </a:solidFill>
              </a:rPr>
              <a:t>Imprese «sostenibili»: Società  Benefit e </a:t>
            </a:r>
            <a:r>
              <a:rPr lang="it-IT" altLang="it-IT" b="1" kern="0" dirty="0" err="1">
                <a:solidFill>
                  <a:srgbClr val="9FB8CD">
                    <a:lumMod val="50000"/>
                  </a:srgbClr>
                </a:solidFill>
              </a:rPr>
              <a:t>BCorp</a:t>
            </a:r>
            <a:endParaRPr lang="it-IT" altLang="it-IT" b="1" kern="0" dirty="0">
              <a:solidFill>
                <a:srgbClr val="9FB8CD">
                  <a:lumMod val="50000"/>
                </a:srgbClr>
              </a:solidFill>
            </a:endParaRPr>
          </a:p>
        </p:txBody>
      </p:sp>
      <p:sp>
        <p:nvSpPr>
          <p:cNvPr id="37891" name="Segnaposto numero diapositiva 28">
            <a:extLst>
              <a:ext uri="{FF2B5EF4-FFF2-40B4-BE49-F238E27FC236}">
                <a16:creationId xmlns:a16="http://schemas.microsoft.com/office/drawing/2014/main" id="{22130E2A-4C22-486B-A18B-5F1B3C0A942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0F7ECA5-EC72-437D-997E-E24FD0D678B7}" type="slidenum">
              <a:rPr lang="it-IT" altLang="it-IT">
                <a:solidFill>
                  <a:schemeClr val="tx2"/>
                </a:solidFill>
              </a:rPr>
              <a:pPr/>
              <a:t>24</a:t>
            </a:fld>
            <a:endParaRPr lang="it-IT" altLang="it-IT">
              <a:solidFill>
                <a:schemeClr val="tx2"/>
              </a:solidFill>
            </a:endParaRPr>
          </a:p>
        </p:txBody>
      </p:sp>
      <p:sp>
        <p:nvSpPr>
          <p:cNvPr id="2" name="Rettangolo 1">
            <a:extLst>
              <a:ext uri="{FF2B5EF4-FFF2-40B4-BE49-F238E27FC236}">
                <a16:creationId xmlns:a16="http://schemas.microsoft.com/office/drawing/2014/main" id="{64362345-BC24-4D54-BF07-8C88FDD5A553}"/>
              </a:ext>
            </a:extLst>
          </p:cNvPr>
          <p:cNvSpPr/>
          <p:nvPr/>
        </p:nvSpPr>
        <p:spPr>
          <a:xfrm>
            <a:off x="431800" y="1341438"/>
            <a:ext cx="8280400" cy="5262562"/>
          </a:xfrm>
          <a:prstGeom prst="rect">
            <a:avLst/>
          </a:prstGeom>
        </p:spPr>
        <p:txBody>
          <a:bodyPr>
            <a:spAutoFit/>
          </a:bodyPr>
          <a:lstStyle/>
          <a:p>
            <a:pPr>
              <a:defRPr/>
            </a:pPr>
            <a:r>
              <a:rPr lang="it-IT" sz="2800" dirty="0"/>
              <a:t>Le società benefit proteggono la </a:t>
            </a:r>
            <a:r>
              <a:rPr lang="it-IT" sz="2800" dirty="0" err="1"/>
              <a:t>mission</a:t>
            </a:r>
            <a:r>
              <a:rPr lang="it-IT" sz="2800" dirty="0"/>
              <a:t> in caso di aumenti di capitale e cambi di leadership, creano una maggiore flessibilità nel valutare i potenziali di vendita e consentono di mantenere la missione anche in caso di passaggi generazionali o quotazione in borsa. </a:t>
            </a:r>
          </a:p>
          <a:p>
            <a:pPr>
              <a:defRPr/>
            </a:pPr>
            <a:endParaRPr lang="it-IT" sz="2800" dirty="0"/>
          </a:p>
          <a:p>
            <a:pPr>
              <a:defRPr/>
            </a:pPr>
            <a:r>
              <a:rPr lang="it-IT" sz="2800" dirty="0"/>
              <a:t>Non si tratta di Imprese Sociali o di una evoluzione del non profit, ma di una </a:t>
            </a:r>
            <a:r>
              <a:rPr lang="it-IT" sz="2800" u="sng" dirty="0"/>
              <a:t>trasformazione positiva dei modelli dominanti di impresa a scopo di lucro, per renderli più adeguati alle sfide e alle opportunità dei mercati del XXI secolo</a:t>
            </a:r>
            <a:r>
              <a:rPr lang="it-IT" sz="2800" dirty="0"/>
              <a:t>. </a:t>
            </a:r>
            <a:endParaRPr lang="it-IT" sz="2600" dirty="0">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5C10FBAB-BF86-4193-BCB1-87203BB947FE}"/>
              </a:ext>
            </a:extLst>
          </p:cNvPr>
          <p:cNvSpPr>
            <a:spLocks noGrp="1"/>
          </p:cNvSpPr>
          <p:nvPr>
            <p:ph type="title" idx="4294967295"/>
          </p:nvPr>
        </p:nvSpPr>
        <p:spPr>
          <a:xfrm>
            <a:off x="323850" y="152400"/>
            <a:ext cx="8939213" cy="990600"/>
          </a:xfrm>
        </p:spPr>
        <p:txBody>
          <a:bodyPr/>
          <a:lstStyle/>
          <a:p>
            <a:pPr marL="447675" indent="-447675" eaLnBrk="1" hangingPunct="1">
              <a:spcBef>
                <a:spcPts val="600"/>
              </a:spcBef>
              <a:spcAft>
                <a:spcPts val="600"/>
              </a:spcAft>
              <a:defRPr/>
            </a:pPr>
            <a:r>
              <a:rPr lang="it-IT" altLang="it-IT" b="1" kern="0" dirty="0">
                <a:solidFill>
                  <a:srgbClr val="9FB8CD">
                    <a:lumMod val="50000"/>
                  </a:srgbClr>
                </a:solidFill>
              </a:rPr>
              <a:t>Imprese «sostenibili»: Società  Benefit e </a:t>
            </a:r>
            <a:r>
              <a:rPr lang="it-IT" altLang="it-IT" b="1" kern="0" dirty="0" err="1">
                <a:solidFill>
                  <a:srgbClr val="9FB8CD">
                    <a:lumMod val="50000"/>
                  </a:srgbClr>
                </a:solidFill>
              </a:rPr>
              <a:t>BCorp</a:t>
            </a:r>
            <a:endParaRPr lang="it-IT" altLang="it-IT" b="1" kern="0" dirty="0">
              <a:solidFill>
                <a:srgbClr val="9FB8CD">
                  <a:lumMod val="50000"/>
                </a:srgbClr>
              </a:solidFill>
            </a:endParaRPr>
          </a:p>
        </p:txBody>
      </p:sp>
      <p:sp>
        <p:nvSpPr>
          <p:cNvPr id="38915" name="Segnaposto numero diapositiva 28">
            <a:extLst>
              <a:ext uri="{FF2B5EF4-FFF2-40B4-BE49-F238E27FC236}">
                <a16:creationId xmlns:a16="http://schemas.microsoft.com/office/drawing/2014/main" id="{914EFD49-F9D3-454B-AF4F-AECD3C9C3CE6}"/>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781930A-AC9E-4CFE-8832-B050EA8F7868}" type="slidenum">
              <a:rPr lang="it-IT" altLang="it-IT">
                <a:solidFill>
                  <a:schemeClr val="tx2"/>
                </a:solidFill>
              </a:rPr>
              <a:pPr/>
              <a:t>25</a:t>
            </a:fld>
            <a:endParaRPr lang="it-IT" altLang="it-IT">
              <a:solidFill>
                <a:schemeClr val="tx2"/>
              </a:solidFill>
            </a:endParaRPr>
          </a:p>
        </p:txBody>
      </p:sp>
      <p:sp>
        <p:nvSpPr>
          <p:cNvPr id="2" name="Rettangolo 1">
            <a:extLst>
              <a:ext uri="{FF2B5EF4-FFF2-40B4-BE49-F238E27FC236}">
                <a16:creationId xmlns:a16="http://schemas.microsoft.com/office/drawing/2014/main" id="{E17ABA91-EA26-456F-A9ED-6F81E8410DFD}"/>
              </a:ext>
            </a:extLst>
          </p:cNvPr>
          <p:cNvSpPr/>
          <p:nvPr/>
        </p:nvSpPr>
        <p:spPr>
          <a:xfrm>
            <a:off x="431800" y="1557338"/>
            <a:ext cx="8280400" cy="4400550"/>
          </a:xfrm>
          <a:prstGeom prst="rect">
            <a:avLst/>
          </a:prstGeom>
        </p:spPr>
        <p:txBody>
          <a:bodyPr>
            <a:spAutoFit/>
          </a:bodyPr>
          <a:lstStyle/>
          <a:p>
            <a:pPr algn="ctr">
              <a:defRPr/>
            </a:pPr>
            <a:r>
              <a:rPr lang="it-IT" sz="2800" dirty="0"/>
              <a:t>Dal gennaio 2016 l’Italia ha introdotto, prima in Europa e prima al mondo fuori dagli USA (dove la forma giuridica di Benefit Corporation, equivalente alla Società Benefit italiana, è stata introdotta dal 2010 e ora esiste in 33 Stati), la Società Benefit per consentire a imprenditori, manager, azionisti e investitori di proteggere la missione dell’azienda e distinguersi sul mercato rispetto a tutte le altre forme societarie attraverso una forma giuridica virtuosa e innovativa.</a:t>
            </a:r>
            <a:endParaRPr lang="it-IT" sz="2600" dirty="0">
              <a:latin typeface="+mj-lt"/>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5D4D9E10-3879-43BF-81FD-802632D34ACA}"/>
              </a:ext>
            </a:extLst>
          </p:cNvPr>
          <p:cNvSpPr>
            <a:spLocks noGrp="1"/>
          </p:cNvSpPr>
          <p:nvPr>
            <p:ph type="title" idx="4294967295"/>
          </p:nvPr>
        </p:nvSpPr>
        <p:spPr>
          <a:xfrm>
            <a:off x="323850" y="152400"/>
            <a:ext cx="8939213" cy="990600"/>
          </a:xfrm>
        </p:spPr>
        <p:txBody>
          <a:bodyPr/>
          <a:lstStyle/>
          <a:p>
            <a:pPr marL="447675" indent="-447675" eaLnBrk="1" hangingPunct="1">
              <a:spcBef>
                <a:spcPts val="600"/>
              </a:spcBef>
              <a:spcAft>
                <a:spcPts val="600"/>
              </a:spcAft>
              <a:defRPr/>
            </a:pPr>
            <a:r>
              <a:rPr lang="it-IT" altLang="it-IT" b="1" kern="0" dirty="0">
                <a:solidFill>
                  <a:srgbClr val="9FB8CD">
                    <a:lumMod val="50000"/>
                  </a:srgbClr>
                </a:solidFill>
              </a:rPr>
              <a:t>Imprese «sostenibili»: Società  Benefit e </a:t>
            </a:r>
            <a:r>
              <a:rPr lang="it-IT" altLang="it-IT" b="1" kern="0" dirty="0" err="1">
                <a:solidFill>
                  <a:srgbClr val="9FB8CD">
                    <a:lumMod val="50000"/>
                  </a:srgbClr>
                </a:solidFill>
              </a:rPr>
              <a:t>BCorp</a:t>
            </a:r>
            <a:endParaRPr lang="it-IT" altLang="it-IT" b="1" kern="0" dirty="0">
              <a:solidFill>
                <a:srgbClr val="9FB8CD">
                  <a:lumMod val="50000"/>
                </a:srgbClr>
              </a:solidFill>
            </a:endParaRPr>
          </a:p>
        </p:txBody>
      </p:sp>
      <p:sp>
        <p:nvSpPr>
          <p:cNvPr id="39939" name="Segnaposto numero diapositiva 28">
            <a:extLst>
              <a:ext uri="{FF2B5EF4-FFF2-40B4-BE49-F238E27FC236}">
                <a16:creationId xmlns:a16="http://schemas.microsoft.com/office/drawing/2014/main" id="{DF5D64DB-28B8-4D60-AECF-F6C9AB2435D4}"/>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7ADF3BF-7387-4FCB-BB4E-7F2B934A765E}" type="slidenum">
              <a:rPr lang="it-IT" altLang="it-IT">
                <a:solidFill>
                  <a:schemeClr val="tx2"/>
                </a:solidFill>
              </a:rPr>
              <a:pPr/>
              <a:t>26</a:t>
            </a:fld>
            <a:endParaRPr lang="it-IT" altLang="it-IT">
              <a:solidFill>
                <a:schemeClr val="tx2"/>
              </a:solidFill>
            </a:endParaRPr>
          </a:p>
        </p:txBody>
      </p:sp>
      <p:pic>
        <p:nvPicPr>
          <p:cNvPr id="39940" name="Picture 3">
            <a:extLst>
              <a:ext uri="{FF2B5EF4-FFF2-40B4-BE49-F238E27FC236}">
                <a16:creationId xmlns:a16="http://schemas.microsoft.com/office/drawing/2014/main" id="{213DECB7-5EAE-4664-8585-4C6CF40217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1782763"/>
            <a:ext cx="8064500" cy="40941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FBDAB3D8-A35F-465A-A22E-AC26A21896B7}"/>
              </a:ext>
            </a:extLst>
          </p:cNvPr>
          <p:cNvSpPr>
            <a:spLocks noGrp="1"/>
          </p:cNvSpPr>
          <p:nvPr>
            <p:ph type="title" idx="4294967295"/>
          </p:nvPr>
        </p:nvSpPr>
        <p:spPr>
          <a:xfrm>
            <a:off x="323850" y="152400"/>
            <a:ext cx="8939213" cy="990600"/>
          </a:xfrm>
        </p:spPr>
        <p:txBody>
          <a:bodyPr/>
          <a:lstStyle/>
          <a:p>
            <a:pPr marL="447675" indent="-447675" eaLnBrk="1" hangingPunct="1">
              <a:spcBef>
                <a:spcPts val="600"/>
              </a:spcBef>
              <a:spcAft>
                <a:spcPts val="600"/>
              </a:spcAft>
              <a:defRPr/>
            </a:pPr>
            <a:r>
              <a:rPr lang="it-IT" altLang="it-IT" b="1" kern="0" dirty="0">
                <a:solidFill>
                  <a:srgbClr val="9FB8CD">
                    <a:lumMod val="50000"/>
                  </a:srgbClr>
                </a:solidFill>
              </a:rPr>
              <a:t>Imprese «sostenibili»: Società  Benefit e </a:t>
            </a:r>
            <a:r>
              <a:rPr lang="it-IT" altLang="it-IT" b="1" kern="0" dirty="0" err="1">
                <a:solidFill>
                  <a:srgbClr val="9FB8CD">
                    <a:lumMod val="50000"/>
                  </a:srgbClr>
                </a:solidFill>
              </a:rPr>
              <a:t>BCorp</a:t>
            </a:r>
            <a:endParaRPr lang="it-IT" altLang="it-IT" b="1" kern="0" dirty="0">
              <a:solidFill>
                <a:srgbClr val="9FB8CD">
                  <a:lumMod val="50000"/>
                </a:srgbClr>
              </a:solidFill>
            </a:endParaRPr>
          </a:p>
        </p:txBody>
      </p:sp>
      <p:sp>
        <p:nvSpPr>
          <p:cNvPr id="40963" name="Segnaposto numero diapositiva 28">
            <a:extLst>
              <a:ext uri="{FF2B5EF4-FFF2-40B4-BE49-F238E27FC236}">
                <a16:creationId xmlns:a16="http://schemas.microsoft.com/office/drawing/2014/main" id="{554F0C58-BDB2-48CD-A9E1-50B219B0D63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DED00DB-ADD8-495A-9455-F2038DC8FB3B}" type="slidenum">
              <a:rPr lang="it-IT" altLang="it-IT">
                <a:solidFill>
                  <a:schemeClr val="tx2"/>
                </a:solidFill>
              </a:rPr>
              <a:pPr/>
              <a:t>27</a:t>
            </a:fld>
            <a:endParaRPr lang="it-IT" altLang="it-IT">
              <a:solidFill>
                <a:schemeClr val="tx2"/>
              </a:solidFill>
            </a:endParaRPr>
          </a:p>
        </p:txBody>
      </p:sp>
      <p:sp>
        <p:nvSpPr>
          <p:cNvPr id="40964" name="Rettangolo 1">
            <a:extLst>
              <a:ext uri="{FF2B5EF4-FFF2-40B4-BE49-F238E27FC236}">
                <a16:creationId xmlns:a16="http://schemas.microsoft.com/office/drawing/2014/main" id="{25272DBE-3BCC-401E-BD47-5A0B72CA0E32}"/>
              </a:ext>
            </a:extLst>
          </p:cNvPr>
          <p:cNvSpPr>
            <a:spLocks noChangeArrowheads="1"/>
          </p:cNvSpPr>
          <p:nvPr/>
        </p:nvSpPr>
        <p:spPr bwMode="auto">
          <a:xfrm>
            <a:off x="323850" y="2205038"/>
            <a:ext cx="84963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2400"/>
              <a:t>Le società benefit, perseguono volontariamente, nell’esercizio dell’attività d’impresa, oltre allo scopo di lucro anche una o più finalità di beneficio comune. </a:t>
            </a:r>
          </a:p>
          <a:p>
            <a:pPr algn="ctr"/>
            <a:r>
              <a:rPr lang="it-IT" altLang="it-IT" sz="2400"/>
              <a:t>Per </a:t>
            </a:r>
            <a:r>
              <a:rPr lang="it-IT" altLang="it-IT" sz="2400" b="1" u="sng"/>
              <a:t>beneficio comune </a:t>
            </a:r>
            <a:r>
              <a:rPr lang="it-IT" altLang="it-IT" sz="2400"/>
              <a:t>si intende il perseguimento di uno o più effetti positivi (perseguibili anche riducendo gli effetti negativi) su persone, comunità, territori e ambiente, beni ed attività culturali e sociali, enti e associazioni ed altri portatori di interessi. Le società benefit perseguono tali finalità di beneficio comune in modo responsabile, sostenibile e trasparente. La gestione delle società benefit richiede ai manager il bilanciamento tra l’interesse dei soci e l’interesse della collettività. </a:t>
            </a:r>
          </a:p>
        </p:txBody>
      </p:sp>
      <p:sp>
        <p:nvSpPr>
          <p:cNvPr id="6" name="Rectangle 2">
            <a:extLst>
              <a:ext uri="{FF2B5EF4-FFF2-40B4-BE49-F238E27FC236}">
                <a16:creationId xmlns:a16="http://schemas.microsoft.com/office/drawing/2014/main" id="{4B8D8D19-92AC-44AF-9C2B-AD140FBA9AB8}"/>
              </a:ext>
            </a:extLst>
          </p:cNvPr>
          <p:cNvSpPr txBox="1">
            <a:spLocks noChangeArrowheads="1"/>
          </p:cNvSpPr>
          <p:nvPr/>
        </p:nvSpPr>
        <p:spPr>
          <a:xfrm>
            <a:off x="215900" y="1412875"/>
            <a:ext cx="8715375" cy="576263"/>
          </a:xfrm>
          <a:prstGeom prst="rect">
            <a:avLst/>
          </a:prstGeom>
          <a:ln w="38100" cmpd="thinThick">
            <a:noFill/>
          </a:ln>
        </p:spPr>
        <p:txBody>
          <a:bodyPr/>
          <a:lstStyle/>
          <a:p>
            <a:pPr algn="ctr" fontAlgn="auto">
              <a:lnSpc>
                <a:spcPct val="80000"/>
              </a:lnSpc>
              <a:spcBef>
                <a:spcPts val="600"/>
              </a:spcBef>
              <a:spcAft>
                <a:spcPts val="0"/>
              </a:spcAft>
              <a:buClr>
                <a:schemeClr val="accent1">
                  <a:lumMod val="25000"/>
                </a:schemeClr>
              </a:buClr>
              <a:buSzPct val="70000"/>
              <a:defRPr/>
            </a:pPr>
            <a:r>
              <a:rPr lang="it-IT" sz="3600" b="1" dirty="0">
                <a:solidFill>
                  <a:srgbClr val="0070C0"/>
                </a:solidFill>
                <a:latin typeface="+mn-lt"/>
                <a:cs typeface="+mn-cs"/>
              </a:rPr>
              <a:t>Caratteristiche delle Società Benefit</a:t>
            </a:r>
            <a:endParaRPr lang="it-IT" sz="2800" b="1" dirty="0">
              <a:solidFill>
                <a:srgbClr val="0070C0"/>
              </a:solidFill>
              <a:latin typeface="+mn-lt"/>
              <a:cs typeface="+mn-c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D7A50BC6-E80C-4542-915D-CE34626B058E}"/>
              </a:ext>
            </a:extLst>
          </p:cNvPr>
          <p:cNvSpPr>
            <a:spLocks noGrp="1"/>
          </p:cNvSpPr>
          <p:nvPr>
            <p:ph type="title" idx="4294967295"/>
          </p:nvPr>
        </p:nvSpPr>
        <p:spPr>
          <a:xfrm>
            <a:off x="323850" y="152400"/>
            <a:ext cx="8939213" cy="990600"/>
          </a:xfrm>
        </p:spPr>
        <p:txBody>
          <a:bodyPr/>
          <a:lstStyle/>
          <a:p>
            <a:pPr marL="447675" indent="-447675" eaLnBrk="1" hangingPunct="1">
              <a:spcBef>
                <a:spcPts val="600"/>
              </a:spcBef>
              <a:spcAft>
                <a:spcPts val="600"/>
              </a:spcAft>
              <a:defRPr/>
            </a:pPr>
            <a:r>
              <a:rPr lang="it-IT" altLang="it-IT" b="1" kern="0" dirty="0">
                <a:solidFill>
                  <a:srgbClr val="9FB8CD">
                    <a:lumMod val="50000"/>
                  </a:srgbClr>
                </a:solidFill>
              </a:rPr>
              <a:t>Imprese «sostenibili»: Società  Benefit e </a:t>
            </a:r>
            <a:r>
              <a:rPr lang="it-IT" altLang="it-IT" b="1" kern="0" dirty="0" err="1">
                <a:solidFill>
                  <a:srgbClr val="9FB8CD">
                    <a:lumMod val="50000"/>
                  </a:srgbClr>
                </a:solidFill>
              </a:rPr>
              <a:t>BCorp</a:t>
            </a:r>
            <a:endParaRPr lang="it-IT" altLang="it-IT" b="1" kern="0" dirty="0">
              <a:solidFill>
                <a:srgbClr val="9FB8CD">
                  <a:lumMod val="50000"/>
                </a:srgbClr>
              </a:solidFill>
            </a:endParaRPr>
          </a:p>
        </p:txBody>
      </p:sp>
      <p:sp>
        <p:nvSpPr>
          <p:cNvPr id="41987" name="Segnaposto numero diapositiva 28">
            <a:extLst>
              <a:ext uri="{FF2B5EF4-FFF2-40B4-BE49-F238E27FC236}">
                <a16:creationId xmlns:a16="http://schemas.microsoft.com/office/drawing/2014/main" id="{330F273F-4CEB-4A46-9FA7-5C2B7D74A420}"/>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416342D-8FAC-4FFA-B860-0691A3EBE23F}" type="slidenum">
              <a:rPr lang="it-IT" altLang="it-IT">
                <a:solidFill>
                  <a:schemeClr val="tx2"/>
                </a:solidFill>
              </a:rPr>
              <a:pPr/>
              <a:t>28</a:t>
            </a:fld>
            <a:endParaRPr lang="it-IT" altLang="it-IT">
              <a:solidFill>
                <a:schemeClr val="tx2"/>
              </a:solidFill>
            </a:endParaRPr>
          </a:p>
        </p:txBody>
      </p:sp>
      <p:sp>
        <p:nvSpPr>
          <p:cNvPr id="41988" name="Rettangolo 1">
            <a:extLst>
              <a:ext uri="{FF2B5EF4-FFF2-40B4-BE49-F238E27FC236}">
                <a16:creationId xmlns:a16="http://schemas.microsoft.com/office/drawing/2014/main" id="{927DEC4A-DBAD-458F-802F-BBF9C2F0C2D7}"/>
              </a:ext>
            </a:extLst>
          </p:cNvPr>
          <p:cNvSpPr>
            <a:spLocks noChangeArrowheads="1"/>
          </p:cNvSpPr>
          <p:nvPr/>
        </p:nvSpPr>
        <p:spPr bwMode="auto">
          <a:xfrm>
            <a:off x="323850" y="2205038"/>
            <a:ext cx="8496300" cy="461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2200"/>
              <a:t>Le società benefit devono nominare una persona del management che sia responsabile dell’impatto dell’azienda e si impegnano a riportare in maniera trasparente e completa le proprie attività attraverso una relazione annuale di impatto, che descriva sia le azioni svolte che i piani e gli impegni per il futuro. </a:t>
            </a:r>
          </a:p>
          <a:p>
            <a:pPr algn="ctr"/>
            <a:r>
              <a:rPr lang="it-IT" altLang="it-IT" sz="2200"/>
              <a:t>Al momento attuale le Società Benefit non godono di incentivi di tipo economico o fiscale, per cui oltre a rappresentare un valore per la società, non causano aggravi per i contribuenti.</a:t>
            </a:r>
          </a:p>
          <a:p>
            <a:pPr algn="ctr"/>
            <a:endParaRPr lang="it-IT" altLang="it-IT" sz="2200"/>
          </a:p>
          <a:p>
            <a:pPr algn="ctr"/>
            <a:r>
              <a:rPr lang="it-IT" altLang="it-IT" sz="2200"/>
              <a:t>Con la Società Benefit viene introdotta una nuova tipologia di società che continua a perseguire lo scopo di lucro, ma – </a:t>
            </a:r>
            <a:r>
              <a:rPr lang="it-IT" altLang="it-IT" sz="2200" b="1"/>
              <a:t>per statuto – affianca allo stesso uno o più scopi sociali o di pubblica utilità.</a:t>
            </a:r>
            <a:endParaRPr lang="it-IT" altLang="it-IT" sz="2200"/>
          </a:p>
        </p:txBody>
      </p:sp>
      <p:sp>
        <p:nvSpPr>
          <p:cNvPr id="6" name="Rectangle 2">
            <a:extLst>
              <a:ext uri="{FF2B5EF4-FFF2-40B4-BE49-F238E27FC236}">
                <a16:creationId xmlns:a16="http://schemas.microsoft.com/office/drawing/2014/main" id="{05E53FD8-60AC-47F4-A30B-8D93D8AA357A}"/>
              </a:ext>
            </a:extLst>
          </p:cNvPr>
          <p:cNvSpPr txBox="1">
            <a:spLocks noChangeArrowheads="1"/>
          </p:cNvSpPr>
          <p:nvPr/>
        </p:nvSpPr>
        <p:spPr>
          <a:xfrm>
            <a:off x="215900" y="1412875"/>
            <a:ext cx="8715375" cy="576263"/>
          </a:xfrm>
          <a:prstGeom prst="rect">
            <a:avLst/>
          </a:prstGeom>
          <a:ln w="38100" cmpd="thinThick">
            <a:noFill/>
          </a:ln>
        </p:spPr>
        <p:txBody>
          <a:bodyPr/>
          <a:lstStyle/>
          <a:p>
            <a:pPr algn="ctr" fontAlgn="auto">
              <a:lnSpc>
                <a:spcPct val="80000"/>
              </a:lnSpc>
              <a:spcBef>
                <a:spcPts val="600"/>
              </a:spcBef>
              <a:spcAft>
                <a:spcPts val="0"/>
              </a:spcAft>
              <a:buClr>
                <a:schemeClr val="accent1">
                  <a:lumMod val="25000"/>
                </a:schemeClr>
              </a:buClr>
              <a:buSzPct val="70000"/>
              <a:defRPr/>
            </a:pPr>
            <a:r>
              <a:rPr lang="it-IT" sz="3600" b="1" dirty="0">
                <a:solidFill>
                  <a:srgbClr val="0070C0"/>
                </a:solidFill>
                <a:latin typeface="+mn-lt"/>
                <a:cs typeface="+mn-cs"/>
              </a:rPr>
              <a:t>Caratteristiche delle Società Benefit</a:t>
            </a:r>
            <a:endParaRPr lang="it-IT" sz="2800" b="1" dirty="0">
              <a:solidFill>
                <a:srgbClr val="0070C0"/>
              </a:solidFill>
              <a:latin typeface="+mn-lt"/>
              <a:cs typeface="+mn-c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0518485E-A322-4603-986F-E9BE955E839B}"/>
              </a:ext>
            </a:extLst>
          </p:cNvPr>
          <p:cNvSpPr>
            <a:spLocks noGrp="1"/>
          </p:cNvSpPr>
          <p:nvPr>
            <p:ph type="title" idx="4294967295"/>
          </p:nvPr>
        </p:nvSpPr>
        <p:spPr>
          <a:xfrm>
            <a:off x="323850" y="152400"/>
            <a:ext cx="8939213" cy="990600"/>
          </a:xfrm>
        </p:spPr>
        <p:txBody>
          <a:bodyPr/>
          <a:lstStyle/>
          <a:p>
            <a:pPr marL="447675" indent="-447675" eaLnBrk="1" hangingPunct="1">
              <a:spcBef>
                <a:spcPts val="600"/>
              </a:spcBef>
              <a:spcAft>
                <a:spcPts val="600"/>
              </a:spcAft>
              <a:defRPr/>
            </a:pPr>
            <a:r>
              <a:rPr lang="it-IT" altLang="it-IT" b="1" kern="0" dirty="0">
                <a:solidFill>
                  <a:srgbClr val="9FB8CD">
                    <a:lumMod val="50000"/>
                  </a:srgbClr>
                </a:solidFill>
              </a:rPr>
              <a:t>Imprese «sostenibili»: Società  Benefit e </a:t>
            </a:r>
            <a:r>
              <a:rPr lang="it-IT" altLang="it-IT" b="1" kern="0" dirty="0" err="1">
                <a:solidFill>
                  <a:srgbClr val="9FB8CD">
                    <a:lumMod val="50000"/>
                  </a:srgbClr>
                </a:solidFill>
              </a:rPr>
              <a:t>BCorp</a:t>
            </a:r>
            <a:endParaRPr lang="it-IT" altLang="it-IT" b="1" kern="0" dirty="0">
              <a:solidFill>
                <a:srgbClr val="9FB8CD">
                  <a:lumMod val="50000"/>
                </a:srgbClr>
              </a:solidFill>
            </a:endParaRPr>
          </a:p>
        </p:txBody>
      </p:sp>
      <p:sp>
        <p:nvSpPr>
          <p:cNvPr id="43011" name="Segnaposto numero diapositiva 28">
            <a:extLst>
              <a:ext uri="{FF2B5EF4-FFF2-40B4-BE49-F238E27FC236}">
                <a16:creationId xmlns:a16="http://schemas.microsoft.com/office/drawing/2014/main" id="{F6E19AA2-0D2B-4172-8651-4169C86EC6F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AD7165D-0FEE-417C-89FB-050EB0EE87E1}" type="slidenum">
              <a:rPr lang="it-IT" altLang="it-IT">
                <a:solidFill>
                  <a:schemeClr val="tx2"/>
                </a:solidFill>
              </a:rPr>
              <a:pPr/>
              <a:t>29</a:t>
            </a:fld>
            <a:endParaRPr lang="it-IT" altLang="it-IT">
              <a:solidFill>
                <a:schemeClr val="tx2"/>
              </a:solidFill>
            </a:endParaRPr>
          </a:p>
        </p:txBody>
      </p:sp>
      <p:sp>
        <p:nvSpPr>
          <p:cNvPr id="43012" name="Rettangolo 1">
            <a:extLst>
              <a:ext uri="{FF2B5EF4-FFF2-40B4-BE49-F238E27FC236}">
                <a16:creationId xmlns:a16="http://schemas.microsoft.com/office/drawing/2014/main" id="{678C2743-0EF7-415F-8E5F-3CCDE6330AFB}"/>
              </a:ext>
            </a:extLst>
          </p:cNvPr>
          <p:cNvSpPr>
            <a:spLocks noChangeArrowheads="1"/>
          </p:cNvSpPr>
          <p:nvPr/>
        </p:nvSpPr>
        <p:spPr bwMode="auto">
          <a:xfrm>
            <a:off x="323850" y="2133600"/>
            <a:ext cx="84963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2200" b="1"/>
              <a:t>Dal 2006 </a:t>
            </a:r>
            <a:r>
              <a:rPr lang="it-IT" altLang="it-IT" sz="2200"/>
              <a:t>un movimento globale di imprese, le </a:t>
            </a:r>
            <a:r>
              <a:rPr lang="it-IT" altLang="it-IT" sz="2200" b="1"/>
              <a:t>B Corp® certificate</a:t>
            </a:r>
            <a:r>
              <a:rPr lang="it-IT" altLang="it-IT" sz="2200"/>
              <a:t>, ha promosso l’introduzione di una sostanziale modifica nell’essenza delle aziende, ovvero nello statuto e nell’oggetto sociale. Secondo la dottrina italiana, infatti, le aziende esistono per perseguire un unico scopo, ovvero distribuire dividendi agli azionisti: questo è un elemento strutturale che limita la possibilità del management di innovare in direzioni utili per la società, oltre a rendere vulnerabili le aziende virtuose di fronte ad eventi quali cambi del management o dei suoi orientamenti, ingresso di nuovi azionisti, quotazioni in borsa ecc. Dal 2014, le B Corp® certificate italiane hanno promosso un progetto politico e giuridico coordinato dal Sen. Mauro Del Barba, primo firmatario del Disegno di Legge sulle Società Benefit, depositato nell’aprile 2015. </a:t>
            </a:r>
          </a:p>
        </p:txBody>
      </p:sp>
      <p:sp>
        <p:nvSpPr>
          <p:cNvPr id="6" name="Rectangle 2">
            <a:extLst>
              <a:ext uri="{FF2B5EF4-FFF2-40B4-BE49-F238E27FC236}">
                <a16:creationId xmlns:a16="http://schemas.microsoft.com/office/drawing/2014/main" id="{1C469C93-B7A0-4529-8175-2C37DD98C43C}"/>
              </a:ext>
            </a:extLst>
          </p:cNvPr>
          <p:cNvSpPr txBox="1">
            <a:spLocks noChangeArrowheads="1"/>
          </p:cNvSpPr>
          <p:nvPr/>
        </p:nvSpPr>
        <p:spPr>
          <a:xfrm>
            <a:off x="215900" y="1412875"/>
            <a:ext cx="8715375" cy="576263"/>
          </a:xfrm>
          <a:prstGeom prst="rect">
            <a:avLst/>
          </a:prstGeom>
          <a:ln w="38100" cmpd="thinThick">
            <a:noFill/>
          </a:ln>
        </p:spPr>
        <p:txBody>
          <a:bodyPr/>
          <a:lstStyle/>
          <a:p>
            <a:pPr algn="ctr" fontAlgn="auto">
              <a:lnSpc>
                <a:spcPct val="80000"/>
              </a:lnSpc>
              <a:spcBef>
                <a:spcPts val="600"/>
              </a:spcBef>
              <a:spcAft>
                <a:spcPts val="0"/>
              </a:spcAft>
              <a:buClr>
                <a:schemeClr val="accent1">
                  <a:lumMod val="25000"/>
                </a:schemeClr>
              </a:buClr>
              <a:buSzPct val="70000"/>
              <a:defRPr/>
            </a:pPr>
            <a:r>
              <a:rPr lang="it-IT" sz="3600" b="1" dirty="0">
                <a:solidFill>
                  <a:srgbClr val="0070C0"/>
                </a:solidFill>
                <a:latin typeface="+mn-lt"/>
                <a:cs typeface="+mn-cs"/>
              </a:rPr>
              <a:t>Caratteristiche delle Società Benefit</a:t>
            </a:r>
            <a:endParaRPr lang="it-IT" sz="2800" b="1" dirty="0">
              <a:solidFill>
                <a:srgbClr val="0070C0"/>
              </a:solidFill>
              <a:latin typeface="+mn-lt"/>
              <a:cs typeface="+mn-c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egnaposto contenuto 2">
            <a:extLst>
              <a:ext uri="{FF2B5EF4-FFF2-40B4-BE49-F238E27FC236}">
                <a16:creationId xmlns:a16="http://schemas.microsoft.com/office/drawing/2014/main" id="{90AF7689-7712-4598-8784-87E7845EC9F0}"/>
              </a:ext>
            </a:extLst>
          </p:cNvPr>
          <p:cNvSpPr>
            <a:spLocks noGrp="1"/>
          </p:cNvSpPr>
          <p:nvPr>
            <p:ph idx="1"/>
          </p:nvPr>
        </p:nvSpPr>
        <p:spPr>
          <a:xfrm>
            <a:off x="285750" y="3213100"/>
            <a:ext cx="3673475" cy="1573213"/>
          </a:xfrm>
          <a:ln>
            <a:solidFill>
              <a:schemeClr val="accent1"/>
            </a:solidFill>
            <a:miter lim="800000"/>
            <a:headEnd/>
            <a:tailEnd/>
          </a:ln>
        </p:spPr>
        <p:txBody>
          <a:bodyPr/>
          <a:lstStyle/>
          <a:p>
            <a:pPr marL="0" indent="0" eaLnBrk="1" hangingPunct="1">
              <a:lnSpc>
                <a:spcPts val="2200"/>
              </a:lnSpc>
              <a:buFont typeface="Wingdings" pitchFamily="2" charset="2"/>
              <a:buNone/>
            </a:pPr>
            <a:r>
              <a:rPr lang="it-IT" altLang="it-IT" sz="2200"/>
              <a:t>cambiamento, trasformazione dello status quo, alterazione, modifica, e quindi instabilità, fluttuazioni, turbolenze. </a:t>
            </a:r>
          </a:p>
        </p:txBody>
      </p:sp>
      <p:sp>
        <p:nvSpPr>
          <p:cNvPr id="16387" name="Segnaposto numero diapositiva 28">
            <a:extLst>
              <a:ext uri="{FF2B5EF4-FFF2-40B4-BE49-F238E27FC236}">
                <a16:creationId xmlns:a16="http://schemas.microsoft.com/office/drawing/2014/main" id="{BFA25C60-76D0-4DD5-A1B9-96033483136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D0D04DE-771B-4DD6-AB64-F8821B8226FB}" type="slidenum">
              <a:rPr lang="it-IT" altLang="it-IT">
                <a:solidFill>
                  <a:srgbClr val="464653"/>
                </a:solidFill>
              </a:rPr>
              <a:pPr/>
              <a:t>3</a:t>
            </a:fld>
            <a:endParaRPr lang="it-IT" altLang="it-IT">
              <a:solidFill>
                <a:srgbClr val="464653"/>
              </a:solidFill>
            </a:endParaRPr>
          </a:p>
        </p:txBody>
      </p:sp>
      <p:sp>
        <p:nvSpPr>
          <p:cNvPr id="16388" name="Titolo 6">
            <a:extLst>
              <a:ext uri="{FF2B5EF4-FFF2-40B4-BE49-F238E27FC236}">
                <a16:creationId xmlns:a16="http://schemas.microsoft.com/office/drawing/2014/main" id="{82F9F3F1-A1BF-4DA9-B746-4E69ACF2C2D0}"/>
              </a:ext>
            </a:extLst>
          </p:cNvPr>
          <p:cNvSpPr txBox="1">
            <a:spLocks/>
          </p:cNvSpPr>
          <p:nvPr/>
        </p:nvSpPr>
        <p:spPr bwMode="auto">
          <a:xfrm>
            <a:off x="457200" y="28575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3200" b="1">
                <a:solidFill>
                  <a:srgbClr val="3E5D78"/>
                </a:solidFill>
                <a:latin typeface="Calibri" panose="020F0502020204030204" pitchFamily="34" charset="0"/>
              </a:rPr>
              <a:t>Il concetto di sostenibilità</a:t>
            </a:r>
          </a:p>
        </p:txBody>
      </p:sp>
      <p:sp>
        <p:nvSpPr>
          <p:cNvPr id="12" name="Segnaposto contenuto 2">
            <a:extLst>
              <a:ext uri="{FF2B5EF4-FFF2-40B4-BE49-F238E27FC236}">
                <a16:creationId xmlns:a16="http://schemas.microsoft.com/office/drawing/2014/main" id="{248F891D-C84D-422C-BF0F-469C1AACEA24}"/>
              </a:ext>
            </a:extLst>
          </p:cNvPr>
          <p:cNvSpPr txBox="1">
            <a:spLocks/>
          </p:cNvSpPr>
          <p:nvPr/>
        </p:nvSpPr>
        <p:spPr bwMode="auto">
          <a:xfrm>
            <a:off x="254795" y="1857364"/>
            <a:ext cx="8565678" cy="936104"/>
          </a:xfrm>
          <a:prstGeom prst="rect">
            <a:avLst/>
          </a:prstGeom>
          <a:ln/>
        </p:spPr>
        <p:style>
          <a:lnRef idx="1">
            <a:schemeClr val="accent3"/>
          </a:lnRef>
          <a:fillRef idx="3">
            <a:schemeClr val="accent3"/>
          </a:fillRef>
          <a:effectRef idx="2">
            <a:schemeClr val="accent3"/>
          </a:effectRef>
          <a:fontRef idx="minor">
            <a:schemeClr val="lt1"/>
          </a:fontRef>
        </p:style>
        <p:txBody>
          <a:bodyPr>
            <a:normAutofit fontScale="92500"/>
          </a:bodyPr>
          <a:lstStyle>
            <a:lvl1pPr marL="273050" indent="-273050" algn="l" rtl="0" eaLnBrk="0" fontAlgn="base" hangingPunct="0">
              <a:lnSpc>
                <a:spcPct val="80000"/>
              </a:lnSpc>
              <a:spcBef>
                <a:spcPts val="600"/>
              </a:spcBef>
              <a:spcAft>
                <a:spcPct val="0"/>
              </a:spcAft>
              <a:buClr>
                <a:schemeClr val="accent1"/>
              </a:buClr>
              <a:buSzPct val="76000"/>
              <a:buFont typeface="Wingdings" pitchFamily="2" charset="2"/>
              <a:buChar char="§"/>
              <a:defRPr sz="2600" kern="1200">
                <a:solidFill>
                  <a:schemeClr val="tx1"/>
                </a:solidFill>
                <a:latin typeface="+mn-lt"/>
                <a:ea typeface="+mn-ea"/>
                <a:cs typeface="+mn-cs"/>
              </a:defRPr>
            </a:lvl1pPr>
            <a:lvl2pPr marL="547688" indent="-273050" algn="l" rtl="0" eaLnBrk="0" fontAlgn="base" hangingPunct="0">
              <a:lnSpc>
                <a:spcPct val="80000"/>
              </a:lnSpc>
              <a:spcBef>
                <a:spcPts val="6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lnSpc>
                <a:spcPct val="80000"/>
              </a:lnSpc>
              <a:spcBef>
                <a:spcPts val="6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lnSpc>
                <a:spcPct val="80000"/>
              </a:lnSpc>
              <a:spcBef>
                <a:spcPts val="6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lnSpc>
                <a:spcPct val="80000"/>
              </a:lnSpc>
              <a:spcBef>
                <a:spcPts val="6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eaLnBrk="1" hangingPunct="1">
              <a:buFont typeface="Wingdings" pitchFamily="2" charset="2"/>
              <a:buNone/>
              <a:defRPr/>
            </a:pPr>
            <a:r>
              <a:rPr lang="it-IT" altLang="it-IT" sz="2400" dirty="0"/>
              <a:t>Capacità di soddisfare i </a:t>
            </a:r>
            <a:r>
              <a:rPr lang="it-IT" altLang="it-IT" sz="2400" b="1" dirty="0"/>
              <a:t>bisogni</a:t>
            </a:r>
            <a:r>
              <a:rPr lang="it-IT" altLang="it-IT" sz="2400" dirty="0"/>
              <a:t> della </a:t>
            </a:r>
            <a:r>
              <a:rPr lang="it-IT" altLang="it-IT" sz="2400" b="1" dirty="0"/>
              <a:t>attuale generazione </a:t>
            </a:r>
            <a:r>
              <a:rPr lang="it-IT" altLang="it-IT" sz="2400" dirty="0"/>
              <a:t>senza compromettere il soddisfacimento dei bisogni delle </a:t>
            </a:r>
            <a:r>
              <a:rPr lang="it-IT" altLang="it-IT" sz="2400" b="1" dirty="0"/>
              <a:t>future generazioni</a:t>
            </a:r>
            <a:r>
              <a:rPr lang="it-IT" altLang="it-IT" sz="2400" dirty="0"/>
              <a:t>. </a:t>
            </a:r>
          </a:p>
          <a:p>
            <a:pPr marL="0" indent="0" algn="r" eaLnBrk="1" hangingPunct="1">
              <a:buFont typeface="Wingdings" pitchFamily="2" charset="2"/>
              <a:buNone/>
              <a:defRPr/>
            </a:pPr>
            <a:r>
              <a:rPr lang="it-IT" altLang="it-IT" sz="1600" i="1" dirty="0"/>
              <a:t>(</a:t>
            </a:r>
            <a:r>
              <a:rPr lang="it-IT" altLang="it-IT" sz="1600" i="1" dirty="0" err="1"/>
              <a:t>Our</a:t>
            </a:r>
            <a:r>
              <a:rPr lang="it-IT" altLang="it-IT" sz="1600" i="1" dirty="0"/>
              <a:t> Common Future)</a:t>
            </a:r>
          </a:p>
        </p:txBody>
      </p:sp>
      <p:sp>
        <p:nvSpPr>
          <p:cNvPr id="13" name="Segnaposto contenuto 2">
            <a:extLst>
              <a:ext uri="{FF2B5EF4-FFF2-40B4-BE49-F238E27FC236}">
                <a16:creationId xmlns:a16="http://schemas.microsoft.com/office/drawing/2014/main" id="{0529AC73-CFC6-4C05-BB0D-204BB831CB0F}"/>
              </a:ext>
            </a:extLst>
          </p:cNvPr>
          <p:cNvSpPr txBox="1">
            <a:spLocks/>
          </p:cNvSpPr>
          <p:nvPr/>
        </p:nvSpPr>
        <p:spPr bwMode="auto">
          <a:xfrm>
            <a:off x="254795" y="1214422"/>
            <a:ext cx="4029173" cy="504056"/>
          </a:xfrm>
          <a:prstGeom prst="ellipse">
            <a:avLst/>
          </a:prstGeom>
          <a:ln/>
        </p:spPr>
        <p:style>
          <a:lnRef idx="1">
            <a:schemeClr val="accent2"/>
          </a:lnRef>
          <a:fillRef idx="3">
            <a:schemeClr val="accent2"/>
          </a:fillRef>
          <a:effectRef idx="2">
            <a:schemeClr val="accent2"/>
          </a:effectRef>
          <a:fontRef idx="minor">
            <a:schemeClr val="lt1"/>
          </a:fontRef>
        </p:style>
        <p:txBody>
          <a:bodyPr anchor="ctr"/>
          <a:lstStyle>
            <a:lvl1pPr marL="273050" indent="-273050" algn="l" rtl="0" eaLnBrk="0" fontAlgn="base" hangingPunct="0">
              <a:lnSpc>
                <a:spcPct val="80000"/>
              </a:lnSpc>
              <a:spcBef>
                <a:spcPts val="600"/>
              </a:spcBef>
              <a:spcAft>
                <a:spcPct val="0"/>
              </a:spcAft>
              <a:buClr>
                <a:schemeClr val="accent1"/>
              </a:buClr>
              <a:buSzPct val="76000"/>
              <a:buFont typeface="Wingdings" pitchFamily="2" charset="2"/>
              <a:buChar char="§"/>
              <a:defRPr sz="2600" kern="1200">
                <a:solidFill>
                  <a:schemeClr val="tx1"/>
                </a:solidFill>
                <a:latin typeface="+mn-lt"/>
                <a:ea typeface="+mn-ea"/>
                <a:cs typeface="+mn-cs"/>
              </a:defRPr>
            </a:lvl1pPr>
            <a:lvl2pPr marL="547688" indent="-273050" algn="l" rtl="0" eaLnBrk="0" fontAlgn="base" hangingPunct="0">
              <a:lnSpc>
                <a:spcPct val="80000"/>
              </a:lnSpc>
              <a:spcBef>
                <a:spcPts val="6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lnSpc>
                <a:spcPct val="80000"/>
              </a:lnSpc>
              <a:spcBef>
                <a:spcPts val="6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lnSpc>
                <a:spcPct val="80000"/>
              </a:lnSpc>
              <a:spcBef>
                <a:spcPts val="6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lnSpc>
                <a:spcPct val="80000"/>
              </a:lnSpc>
              <a:spcBef>
                <a:spcPts val="6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eaLnBrk="1" hangingPunct="1">
              <a:buFont typeface="Wingdings" pitchFamily="2" charset="2"/>
              <a:buNone/>
              <a:defRPr/>
            </a:pPr>
            <a:r>
              <a:rPr lang="it-IT" altLang="it-IT" sz="2400" b="1" dirty="0"/>
              <a:t>Sviluppo   sostenibile</a:t>
            </a:r>
            <a:endParaRPr lang="it-IT" altLang="it-IT" sz="1600" b="1" i="1" dirty="0"/>
          </a:p>
        </p:txBody>
      </p:sp>
      <p:sp>
        <p:nvSpPr>
          <p:cNvPr id="8" name="Segnaposto contenuto 2">
            <a:extLst>
              <a:ext uri="{FF2B5EF4-FFF2-40B4-BE49-F238E27FC236}">
                <a16:creationId xmlns:a16="http://schemas.microsoft.com/office/drawing/2014/main" id="{64ADD993-1CEF-4F03-AC95-0FE8B23C86C9}"/>
              </a:ext>
            </a:extLst>
          </p:cNvPr>
          <p:cNvSpPr txBox="1">
            <a:spLocks/>
          </p:cNvSpPr>
          <p:nvPr/>
        </p:nvSpPr>
        <p:spPr bwMode="auto">
          <a:xfrm>
            <a:off x="4214813" y="3214688"/>
            <a:ext cx="4714875" cy="1500187"/>
          </a:xfrm>
          <a:prstGeom prst="rect">
            <a:avLst/>
          </a:prstGeom>
          <a:noFill/>
          <a:ln w="9525">
            <a:solidFill>
              <a:schemeClr val="accent1"/>
            </a:solidFill>
            <a:miter lim="800000"/>
            <a:headEnd/>
            <a:tailEnd/>
          </a:ln>
        </p:spPr>
        <p:txBody>
          <a:bodyPr/>
          <a:lstStyle/>
          <a:p>
            <a:pPr eaLnBrk="1" hangingPunct="1">
              <a:lnSpc>
                <a:spcPts val="2200"/>
              </a:lnSpc>
              <a:spcBef>
                <a:spcPts val="600"/>
              </a:spcBef>
              <a:buClr>
                <a:schemeClr val="accent1"/>
              </a:buClr>
              <a:buSzPct val="76000"/>
              <a:defRPr/>
            </a:pPr>
            <a:r>
              <a:rPr lang="it-IT" altLang="it-IT" sz="2200" dirty="0">
                <a:latin typeface="+mn-lt"/>
                <a:cs typeface="+mn-cs"/>
              </a:rPr>
              <a:t>idea di mantenimento nel tempo (soprattutto lungo periodo) delle condizioni esistenti e di capacità di garantire un supporto senza produrre degrado</a:t>
            </a:r>
          </a:p>
        </p:txBody>
      </p:sp>
      <p:sp>
        <p:nvSpPr>
          <p:cNvPr id="9" name="Segnaposto contenuto 2">
            <a:extLst>
              <a:ext uri="{FF2B5EF4-FFF2-40B4-BE49-F238E27FC236}">
                <a16:creationId xmlns:a16="http://schemas.microsoft.com/office/drawing/2014/main" id="{AC3F8437-944F-4D7E-94D6-D08193FD9390}"/>
              </a:ext>
            </a:extLst>
          </p:cNvPr>
          <p:cNvSpPr txBox="1">
            <a:spLocks/>
          </p:cNvSpPr>
          <p:nvPr/>
        </p:nvSpPr>
        <p:spPr bwMode="auto">
          <a:xfrm>
            <a:off x="214313" y="5000625"/>
            <a:ext cx="8643937" cy="642938"/>
          </a:xfrm>
          <a:prstGeom prst="rect">
            <a:avLst/>
          </a:prstGeom>
          <a:noFill/>
          <a:ln w="9525">
            <a:noFill/>
            <a:miter lim="800000"/>
            <a:headEnd/>
            <a:tailEnd/>
          </a:ln>
        </p:spPr>
        <p:txBody>
          <a:bodyPr/>
          <a:lstStyle/>
          <a:p>
            <a:pPr eaLnBrk="1" hangingPunct="1">
              <a:lnSpc>
                <a:spcPts val="2200"/>
              </a:lnSpc>
              <a:spcBef>
                <a:spcPts val="600"/>
              </a:spcBef>
              <a:buClr>
                <a:schemeClr val="accent1"/>
              </a:buClr>
              <a:buSzPct val="76000"/>
              <a:defRPr/>
            </a:pPr>
            <a:r>
              <a:rPr lang="it-IT" altLang="it-IT" sz="2000" b="1" i="1" dirty="0">
                <a:latin typeface="+mn-lt"/>
                <a:cs typeface="+mn-cs"/>
              </a:rPr>
              <a:t>Il conflitto tra i due termini porta ad una idea di miglioramento mantenendo però nel tempo (anche lungo) le condizioni che consentono tale miglioramento.</a:t>
            </a:r>
          </a:p>
        </p:txBody>
      </p:sp>
      <p:cxnSp>
        <p:nvCxnSpPr>
          <p:cNvPr id="11" name="Connettore 2 10">
            <a:extLst>
              <a:ext uri="{FF2B5EF4-FFF2-40B4-BE49-F238E27FC236}">
                <a16:creationId xmlns:a16="http://schemas.microsoft.com/office/drawing/2014/main" id="{105E0D4C-0EC6-4AE6-A840-ED9D26786E3B}"/>
              </a:ext>
            </a:extLst>
          </p:cNvPr>
          <p:cNvCxnSpPr>
            <a:stCxn id="18" idx="1"/>
          </p:cNvCxnSpPr>
          <p:nvPr/>
        </p:nvCxnSpPr>
        <p:spPr>
          <a:xfrm rot="16200000" flipH="1">
            <a:off x="767927" y="2339571"/>
            <a:ext cx="1428760" cy="35718"/>
          </a:xfrm>
          <a:prstGeom prst="straightConnector1">
            <a:avLst/>
          </a:prstGeom>
          <a:ln w="38100">
            <a:solidFill>
              <a:schemeClr val="accent1">
                <a:lumMod val="50000"/>
              </a:schemeClr>
            </a:solidFill>
            <a:tailEnd type="arrow"/>
          </a:ln>
        </p:spPr>
        <p:style>
          <a:lnRef idx="3">
            <a:schemeClr val="accent2"/>
          </a:lnRef>
          <a:fillRef idx="0">
            <a:schemeClr val="accent2"/>
          </a:fillRef>
          <a:effectRef idx="2">
            <a:schemeClr val="accent2"/>
          </a:effectRef>
          <a:fontRef idx="minor">
            <a:schemeClr val="tx1"/>
          </a:fontRef>
        </p:style>
      </p:cxnSp>
      <p:cxnSp>
        <p:nvCxnSpPr>
          <p:cNvPr id="15" name="Connettore 2 14">
            <a:extLst>
              <a:ext uri="{FF2B5EF4-FFF2-40B4-BE49-F238E27FC236}">
                <a16:creationId xmlns:a16="http://schemas.microsoft.com/office/drawing/2014/main" id="{F3EF2212-946E-410D-94BB-5B948FF2C83C}"/>
              </a:ext>
            </a:extLst>
          </p:cNvPr>
          <p:cNvCxnSpPr>
            <a:stCxn id="19" idx="1"/>
          </p:cNvCxnSpPr>
          <p:nvPr/>
        </p:nvCxnSpPr>
        <p:spPr>
          <a:xfrm rot="16200000" flipH="1">
            <a:off x="2982504" y="1553752"/>
            <a:ext cx="1500198" cy="1678793"/>
          </a:xfrm>
          <a:prstGeom prst="straightConnector1">
            <a:avLst/>
          </a:prstGeom>
          <a:ln w="38100">
            <a:solidFill>
              <a:schemeClr val="accent1">
                <a:lumMod val="50000"/>
              </a:schemeClr>
            </a:solidFill>
            <a:tailEnd type="arrow"/>
          </a:ln>
        </p:spPr>
        <p:style>
          <a:lnRef idx="3">
            <a:schemeClr val="accent2"/>
          </a:lnRef>
          <a:fillRef idx="0">
            <a:schemeClr val="accent2"/>
          </a:fillRef>
          <a:effectRef idx="2">
            <a:schemeClr val="accent2"/>
          </a:effectRef>
          <a:fontRef idx="minor">
            <a:schemeClr val="tx1"/>
          </a:fontRef>
        </p:style>
      </p:cxnSp>
      <p:sp>
        <p:nvSpPr>
          <p:cNvPr id="18" name="Parentesi quadra aperta 17">
            <a:extLst>
              <a:ext uri="{FF2B5EF4-FFF2-40B4-BE49-F238E27FC236}">
                <a16:creationId xmlns:a16="http://schemas.microsoft.com/office/drawing/2014/main" id="{A93C5CA7-C575-4EEF-AF35-602226CDA404}"/>
              </a:ext>
            </a:extLst>
          </p:cNvPr>
          <p:cNvSpPr/>
          <p:nvPr/>
        </p:nvSpPr>
        <p:spPr>
          <a:xfrm rot="16200000">
            <a:off x="1393010" y="964389"/>
            <a:ext cx="142876" cy="1214446"/>
          </a:xfrm>
          <a:prstGeom prst="leftBracket">
            <a:avLst>
              <a:gd name="adj" fmla="val 30402"/>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it-IT"/>
          </a:p>
        </p:txBody>
      </p:sp>
      <p:sp>
        <p:nvSpPr>
          <p:cNvPr id="19" name="Parentesi quadra aperta 18">
            <a:extLst>
              <a:ext uri="{FF2B5EF4-FFF2-40B4-BE49-F238E27FC236}">
                <a16:creationId xmlns:a16="http://schemas.microsoft.com/office/drawing/2014/main" id="{6164D88F-C4B9-4783-9C59-9FCF946D7E92}"/>
              </a:ext>
            </a:extLst>
          </p:cNvPr>
          <p:cNvSpPr/>
          <p:nvPr/>
        </p:nvSpPr>
        <p:spPr>
          <a:xfrm rot="16200000">
            <a:off x="2821769" y="821513"/>
            <a:ext cx="142876" cy="1500198"/>
          </a:xfrm>
          <a:prstGeom prst="leftBracket">
            <a:avLst>
              <a:gd name="adj" fmla="val 30402"/>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txBody>
          <a:bodyPr anchor="ctr"/>
          <a:lstStyle/>
          <a:p>
            <a:pPr algn="ctr">
              <a:defRPr/>
            </a:pPr>
            <a:endParaRPr lang="it-IT"/>
          </a:p>
        </p:txBody>
      </p:sp>
      <p:sp>
        <p:nvSpPr>
          <p:cNvPr id="26" name="Segnaposto contenuto 2">
            <a:extLst>
              <a:ext uri="{FF2B5EF4-FFF2-40B4-BE49-F238E27FC236}">
                <a16:creationId xmlns:a16="http://schemas.microsoft.com/office/drawing/2014/main" id="{8B56BC16-5B4D-4363-90C2-529A98D26164}"/>
              </a:ext>
            </a:extLst>
          </p:cNvPr>
          <p:cNvSpPr txBox="1">
            <a:spLocks/>
          </p:cNvSpPr>
          <p:nvPr/>
        </p:nvSpPr>
        <p:spPr bwMode="auto">
          <a:xfrm>
            <a:off x="214313" y="5715000"/>
            <a:ext cx="8643937" cy="714375"/>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a:lstStyle/>
          <a:p>
            <a:pPr algn="ctr" eaLnBrk="1" hangingPunct="1">
              <a:lnSpc>
                <a:spcPts val="2200"/>
              </a:lnSpc>
              <a:spcBef>
                <a:spcPts val="600"/>
              </a:spcBef>
              <a:buClr>
                <a:schemeClr val="accent1"/>
              </a:buClr>
              <a:buSzPct val="76000"/>
              <a:defRPr/>
            </a:pPr>
            <a:r>
              <a:rPr lang="it-IT" altLang="it-IT" sz="2200" dirty="0">
                <a:solidFill>
                  <a:schemeClr val="tx1"/>
                </a:solidFill>
              </a:rPr>
              <a:t>Il significato di sviluppo sostenibile dovrebbe essere dunque quello di </a:t>
            </a:r>
            <a:r>
              <a:rPr lang="it-IT" altLang="it-IT" sz="2200" i="1" u="sng" dirty="0">
                <a:solidFill>
                  <a:schemeClr val="tx1"/>
                </a:solidFill>
              </a:rPr>
              <a:t>migliorare la qualità della vita in modo durevole nel tempo</a:t>
            </a:r>
            <a:r>
              <a:rPr lang="it-IT" altLang="it-IT" sz="2200" dirty="0">
                <a:solidFill>
                  <a:schemeClr val="tx1"/>
                </a:solidFil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par>
                                <p:cTn id="8" presetID="22" presetClass="entr" presetSubtype="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3314">
                                            <p:bg/>
                                          </p:spTgt>
                                        </p:tgtEl>
                                        <p:attrNameLst>
                                          <p:attrName>style.visibility</p:attrName>
                                        </p:attrNameLst>
                                      </p:cBhvr>
                                      <p:to>
                                        <p:strVal val="visible"/>
                                      </p:to>
                                    </p:set>
                                    <p:animEffect transition="in" filter="wipe(up)">
                                      <p:cBhvr>
                                        <p:cTn id="13" dur="500"/>
                                        <p:tgtEl>
                                          <p:spTgt spid="13314">
                                            <p:bg/>
                                          </p:spTgt>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3314">
                                            <p:txEl>
                                              <p:pRg st="0" end="0"/>
                                            </p:txEl>
                                          </p:spTgt>
                                        </p:tgtEl>
                                        <p:attrNameLst>
                                          <p:attrName>style.visibility</p:attrName>
                                        </p:attrNameLst>
                                      </p:cBhvr>
                                      <p:to>
                                        <p:strVal val="visible"/>
                                      </p:to>
                                    </p:set>
                                    <p:animEffect transition="in" filter="wipe(up)">
                                      <p:cBhvr>
                                        <p:cTn id="16" dur="500"/>
                                        <p:tgtEl>
                                          <p:spTgt spid="13314">
                                            <p:txEl>
                                              <p:pRg st="0" end="0"/>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up)">
                                      <p:cBhvr>
                                        <p:cTn id="21" dur="500"/>
                                        <p:tgtEl>
                                          <p:spTgt spid="19"/>
                                        </p:tgtEl>
                                      </p:cBhvr>
                                    </p:animEffect>
                                  </p:childTnLst>
                                </p:cTn>
                              </p:par>
                              <p:par>
                                <p:cTn id="22" presetID="22" presetClass="entr" presetSubtype="1"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wipe(up)">
                                      <p:cBhvr>
                                        <p:cTn id="24" dur="500"/>
                                        <p:tgtEl>
                                          <p:spTgt spid="15"/>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up)">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nimBg="1"/>
      <p:bldP spid="8" grpId="0" animBg="1"/>
      <p:bldP spid="9"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868E8243-BB49-4F3E-8E00-A7947E349B00}"/>
              </a:ext>
            </a:extLst>
          </p:cNvPr>
          <p:cNvSpPr>
            <a:spLocks noGrp="1"/>
          </p:cNvSpPr>
          <p:nvPr>
            <p:ph type="title" idx="4294967295"/>
          </p:nvPr>
        </p:nvSpPr>
        <p:spPr>
          <a:xfrm>
            <a:off x="323850" y="152400"/>
            <a:ext cx="8939213" cy="990600"/>
          </a:xfrm>
        </p:spPr>
        <p:txBody>
          <a:bodyPr/>
          <a:lstStyle/>
          <a:p>
            <a:pPr marL="447675" indent="-447675" eaLnBrk="1" hangingPunct="1">
              <a:spcBef>
                <a:spcPts val="600"/>
              </a:spcBef>
              <a:spcAft>
                <a:spcPts val="600"/>
              </a:spcAft>
              <a:defRPr/>
            </a:pPr>
            <a:r>
              <a:rPr lang="it-IT" altLang="it-IT" b="1" kern="0" dirty="0">
                <a:solidFill>
                  <a:srgbClr val="9FB8CD">
                    <a:lumMod val="50000"/>
                  </a:srgbClr>
                </a:solidFill>
              </a:rPr>
              <a:t>Imprese «sostenibili»: Società  Benefit e </a:t>
            </a:r>
            <a:r>
              <a:rPr lang="it-IT" altLang="it-IT" b="1" kern="0" dirty="0" err="1">
                <a:solidFill>
                  <a:srgbClr val="9FB8CD">
                    <a:lumMod val="50000"/>
                  </a:srgbClr>
                </a:solidFill>
              </a:rPr>
              <a:t>BCorp</a:t>
            </a:r>
            <a:endParaRPr lang="it-IT" altLang="it-IT" b="1" kern="0" dirty="0">
              <a:solidFill>
                <a:srgbClr val="9FB8CD">
                  <a:lumMod val="50000"/>
                </a:srgbClr>
              </a:solidFill>
            </a:endParaRPr>
          </a:p>
        </p:txBody>
      </p:sp>
      <p:sp>
        <p:nvSpPr>
          <p:cNvPr id="44035" name="Segnaposto numero diapositiva 28">
            <a:extLst>
              <a:ext uri="{FF2B5EF4-FFF2-40B4-BE49-F238E27FC236}">
                <a16:creationId xmlns:a16="http://schemas.microsoft.com/office/drawing/2014/main" id="{08F60E99-B437-4B99-9013-0ED8EFEAD9C2}"/>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E2C66F2-8EF3-4FE6-BC27-6D375FF0D3C9}" type="slidenum">
              <a:rPr lang="it-IT" altLang="it-IT">
                <a:solidFill>
                  <a:schemeClr val="tx2"/>
                </a:solidFill>
              </a:rPr>
              <a:pPr/>
              <a:t>30</a:t>
            </a:fld>
            <a:endParaRPr lang="it-IT" altLang="it-IT">
              <a:solidFill>
                <a:schemeClr val="tx2"/>
              </a:solidFill>
            </a:endParaRPr>
          </a:p>
        </p:txBody>
      </p:sp>
      <p:sp>
        <p:nvSpPr>
          <p:cNvPr id="44036" name="Rettangolo 1">
            <a:extLst>
              <a:ext uri="{FF2B5EF4-FFF2-40B4-BE49-F238E27FC236}">
                <a16:creationId xmlns:a16="http://schemas.microsoft.com/office/drawing/2014/main" id="{640EEF7D-6668-4D19-8295-1F0C4CE75FDA}"/>
              </a:ext>
            </a:extLst>
          </p:cNvPr>
          <p:cNvSpPr>
            <a:spLocks noChangeArrowheads="1"/>
          </p:cNvSpPr>
          <p:nvPr/>
        </p:nvSpPr>
        <p:spPr bwMode="auto">
          <a:xfrm>
            <a:off x="323850" y="1989138"/>
            <a:ext cx="84963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200"/>
              <a:t>Società Benefit: 	tipologia societaria</a:t>
            </a:r>
          </a:p>
        </p:txBody>
      </p:sp>
      <p:sp>
        <p:nvSpPr>
          <p:cNvPr id="6" name="Rectangle 2">
            <a:extLst>
              <a:ext uri="{FF2B5EF4-FFF2-40B4-BE49-F238E27FC236}">
                <a16:creationId xmlns:a16="http://schemas.microsoft.com/office/drawing/2014/main" id="{30EE9548-2EDD-471A-9593-617276AF717F}"/>
              </a:ext>
            </a:extLst>
          </p:cNvPr>
          <p:cNvSpPr txBox="1">
            <a:spLocks noChangeArrowheads="1"/>
          </p:cNvSpPr>
          <p:nvPr/>
        </p:nvSpPr>
        <p:spPr>
          <a:xfrm>
            <a:off x="215900" y="1412875"/>
            <a:ext cx="8715375" cy="576263"/>
          </a:xfrm>
          <a:prstGeom prst="rect">
            <a:avLst/>
          </a:prstGeom>
          <a:ln w="38100" cmpd="thinThick">
            <a:noFill/>
          </a:ln>
        </p:spPr>
        <p:txBody>
          <a:bodyPr/>
          <a:lstStyle/>
          <a:p>
            <a:pPr algn="ctr" fontAlgn="auto">
              <a:lnSpc>
                <a:spcPct val="80000"/>
              </a:lnSpc>
              <a:spcBef>
                <a:spcPts val="600"/>
              </a:spcBef>
              <a:spcAft>
                <a:spcPts val="0"/>
              </a:spcAft>
              <a:buClr>
                <a:schemeClr val="accent1">
                  <a:lumMod val="25000"/>
                </a:schemeClr>
              </a:buClr>
              <a:buSzPct val="70000"/>
              <a:defRPr/>
            </a:pPr>
            <a:r>
              <a:rPr lang="it-IT" sz="3600" b="1" dirty="0">
                <a:solidFill>
                  <a:srgbClr val="0070C0"/>
                </a:solidFill>
                <a:latin typeface="+mn-lt"/>
                <a:cs typeface="+mn-cs"/>
              </a:rPr>
              <a:t>Caratteristiche delle Società Benefit</a:t>
            </a:r>
            <a:endParaRPr lang="it-IT" sz="2800" b="1" dirty="0">
              <a:solidFill>
                <a:srgbClr val="0070C0"/>
              </a:solidFill>
              <a:latin typeface="+mn-lt"/>
              <a:cs typeface="+mn-cs"/>
            </a:endParaRPr>
          </a:p>
        </p:txBody>
      </p:sp>
      <p:sp>
        <p:nvSpPr>
          <p:cNvPr id="44038" name="Rettangolo 6">
            <a:extLst>
              <a:ext uri="{FF2B5EF4-FFF2-40B4-BE49-F238E27FC236}">
                <a16:creationId xmlns:a16="http://schemas.microsoft.com/office/drawing/2014/main" id="{0650E3F6-DE86-44C9-8B4E-50C0AF5DB672}"/>
              </a:ext>
            </a:extLst>
          </p:cNvPr>
          <p:cNvSpPr>
            <a:spLocks noChangeArrowheads="1"/>
          </p:cNvSpPr>
          <p:nvPr/>
        </p:nvSpPr>
        <p:spPr bwMode="auto">
          <a:xfrm>
            <a:off x="323850" y="2636838"/>
            <a:ext cx="84963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200"/>
              <a:t>BCorp: 		certificazione </a:t>
            </a:r>
          </a:p>
        </p:txBody>
      </p:sp>
      <p:sp>
        <p:nvSpPr>
          <p:cNvPr id="44039" name="Rettangolo 2">
            <a:extLst>
              <a:ext uri="{FF2B5EF4-FFF2-40B4-BE49-F238E27FC236}">
                <a16:creationId xmlns:a16="http://schemas.microsoft.com/office/drawing/2014/main" id="{305FD243-96D6-4BED-BB61-D53B0EAAC260}"/>
              </a:ext>
            </a:extLst>
          </p:cNvPr>
          <p:cNvSpPr>
            <a:spLocks noChangeArrowheads="1"/>
          </p:cNvSpPr>
          <p:nvPr/>
        </p:nvSpPr>
        <p:spPr bwMode="auto">
          <a:xfrm>
            <a:off x="3132138" y="3113088"/>
            <a:ext cx="5832475"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200"/>
              <a:t>Il termine </a:t>
            </a:r>
            <a:r>
              <a:rPr lang="it-IT" altLang="it-IT" sz="2200" b="1" u="sng"/>
              <a:t>B Corp (Certified B Corporation)</a:t>
            </a:r>
            <a:r>
              <a:rPr lang="it-IT" altLang="it-IT" sz="2200"/>
              <a:t> identifica quelle aziende che si impegnano a rispettare determinati standard (performance, trasparenza e responsabilità) e operano in modo tale da </a:t>
            </a:r>
            <a:r>
              <a:rPr lang="it-IT" altLang="it-IT" sz="2200" b="1" i="1"/>
              <a:t>ottimizzare il loro impatto positivo verso i loro dipendenti, le comunità nelle quali operano e l’ambiente</a:t>
            </a:r>
            <a:r>
              <a:rPr lang="it-IT" altLang="it-IT" sz="2200" b="1"/>
              <a:t>.</a:t>
            </a:r>
            <a:endParaRPr lang="it-IT" altLang="it-IT" sz="2200"/>
          </a:p>
        </p:txBody>
      </p:sp>
      <p:sp>
        <p:nvSpPr>
          <p:cNvPr id="44040" name="Rettangolo 3">
            <a:extLst>
              <a:ext uri="{FF2B5EF4-FFF2-40B4-BE49-F238E27FC236}">
                <a16:creationId xmlns:a16="http://schemas.microsoft.com/office/drawing/2014/main" id="{AF4DBF4C-9B02-438D-BD19-033E517801B0}"/>
              </a:ext>
            </a:extLst>
          </p:cNvPr>
          <p:cNvSpPr>
            <a:spLocks noChangeArrowheads="1"/>
          </p:cNvSpPr>
          <p:nvPr/>
        </p:nvSpPr>
        <p:spPr bwMode="auto">
          <a:xfrm>
            <a:off x="250825" y="5745163"/>
            <a:ext cx="8616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2000"/>
              <a:t>A giugno 2018 sono invece quasi 2.600, in più di 50 Paesi e in 130 settori, le aziende dotate di certificazione BCorp; quelle italiane sono circa 80.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6B97C0A0-4C77-4C73-9919-CF4BA2C8E954}"/>
              </a:ext>
            </a:extLst>
          </p:cNvPr>
          <p:cNvSpPr>
            <a:spLocks noGrp="1"/>
          </p:cNvSpPr>
          <p:nvPr>
            <p:ph type="title" idx="4294967295"/>
          </p:nvPr>
        </p:nvSpPr>
        <p:spPr>
          <a:xfrm>
            <a:off x="323850" y="152400"/>
            <a:ext cx="8939213" cy="990600"/>
          </a:xfrm>
        </p:spPr>
        <p:txBody>
          <a:bodyPr/>
          <a:lstStyle/>
          <a:p>
            <a:pPr marL="447675" indent="-447675" eaLnBrk="1" hangingPunct="1">
              <a:spcBef>
                <a:spcPts val="600"/>
              </a:spcBef>
              <a:spcAft>
                <a:spcPts val="600"/>
              </a:spcAft>
              <a:defRPr/>
            </a:pPr>
            <a:r>
              <a:rPr lang="it-IT" altLang="it-IT" b="1" kern="0" dirty="0">
                <a:solidFill>
                  <a:srgbClr val="9FB8CD">
                    <a:lumMod val="50000"/>
                  </a:srgbClr>
                </a:solidFill>
              </a:rPr>
              <a:t>Imprese «sostenibili»: Società  Benefit e </a:t>
            </a:r>
            <a:r>
              <a:rPr lang="it-IT" altLang="it-IT" b="1" kern="0" dirty="0" err="1">
                <a:solidFill>
                  <a:srgbClr val="9FB8CD">
                    <a:lumMod val="50000"/>
                  </a:srgbClr>
                </a:solidFill>
              </a:rPr>
              <a:t>BCorp</a:t>
            </a:r>
            <a:endParaRPr lang="it-IT" altLang="it-IT" b="1" kern="0" dirty="0">
              <a:solidFill>
                <a:srgbClr val="9FB8CD">
                  <a:lumMod val="50000"/>
                </a:srgbClr>
              </a:solidFill>
            </a:endParaRPr>
          </a:p>
        </p:txBody>
      </p:sp>
      <p:sp>
        <p:nvSpPr>
          <p:cNvPr id="45059" name="Segnaposto numero diapositiva 28">
            <a:extLst>
              <a:ext uri="{FF2B5EF4-FFF2-40B4-BE49-F238E27FC236}">
                <a16:creationId xmlns:a16="http://schemas.microsoft.com/office/drawing/2014/main" id="{FAFBD1AA-7C1E-48EE-91AE-B8F589D7C95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00100E1E-DD15-4746-ABD7-49C1C25E3EF0}" type="slidenum">
              <a:rPr lang="it-IT" altLang="it-IT">
                <a:solidFill>
                  <a:schemeClr val="tx2"/>
                </a:solidFill>
              </a:rPr>
              <a:pPr/>
              <a:t>31</a:t>
            </a:fld>
            <a:endParaRPr lang="it-IT" altLang="it-IT">
              <a:solidFill>
                <a:schemeClr val="tx2"/>
              </a:solidFill>
            </a:endParaRPr>
          </a:p>
        </p:txBody>
      </p:sp>
      <p:sp>
        <p:nvSpPr>
          <p:cNvPr id="6" name="Rectangle 2">
            <a:extLst>
              <a:ext uri="{FF2B5EF4-FFF2-40B4-BE49-F238E27FC236}">
                <a16:creationId xmlns:a16="http://schemas.microsoft.com/office/drawing/2014/main" id="{38D24AA5-50EB-48E3-B98A-2C1E3B8E855B}"/>
              </a:ext>
            </a:extLst>
          </p:cNvPr>
          <p:cNvSpPr txBox="1">
            <a:spLocks noChangeArrowheads="1"/>
          </p:cNvSpPr>
          <p:nvPr/>
        </p:nvSpPr>
        <p:spPr>
          <a:xfrm>
            <a:off x="215900" y="1412875"/>
            <a:ext cx="8715375" cy="576263"/>
          </a:xfrm>
          <a:prstGeom prst="rect">
            <a:avLst/>
          </a:prstGeom>
          <a:ln w="38100" cmpd="thinThick">
            <a:noFill/>
          </a:ln>
        </p:spPr>
        <p:txBody>
          <a:bodyPr/>
          <a:lstStyle/>
          <a:p>
            <a:pPr algn="ctr" fontAlgn="auto">
              <a:lnSpc>
                <a:spcPct val="80000"/>
              </a:lnSpc>
              <a:spcBef>
                <a:spcPts val="600"/>
              </a:spcBef>
              <a:spcAft>
                <a:spcPts val="0"/>
              </a:spcAft>
              <a:buClr>
                <a:schemeClr val="accent1">
                  <a:lumMod val="25000"/>
                </a:schemeClr>
              </a:buClr>
              <a:buSzPct val="70000"/>
              <a:defRPr/>
            </a:pPr>
            <a:r>
              <a:rPr lang="it-IT" sz="3600" b="1" dirty="0">
                <a:solidFill>
                  <a:srgbClr val="0070C0"/>
                </a:solidFill>
                <a:latin typeface="+mn-lt"/>
                <a:cs typeface="+mn-cs"/>
              </a:rPr>
              <a:t>Le </a:t>
            </a:r>
            <a:r>
              <a:rPr lang="it-IT" sz="3600" b="1" dirty="0" err="1">
                <a:solidFill>
                  <a:srgbClr val="0070C0"/>
                </a:solidFill>
                <a:latin typeface="+mn-lt"/>
                <a:cs typeface="+mn-cs"/>
              </a:rPr>
              <a:t>BCorp</a:t>
            </a:r>
            <a:endParaRPr lang="it-IT" sz="2800" b="1" dirty="0">
              <a:solidFill>
                <a:srgbClr val="0070C0"/>
              </a:solidFill>
              <a:latin typeface="+mn-lt"/>
              <a:cs typeface="+mn-cs"/>
            </a:endParaRPr>
          </a:p>
        </p:txBody>
      </p:sp>
      <p:sp>
        <p:nvSpPr>
          <p:cNvPr id="46085" name="Rettangolo 2">
            <a:extLst>
              <a:ext uri="{FF2B5EF4-FFF2-40B4-BE49-F238E27FC236}">
                <a16:creationId xmlns:a16="http://schemas.microsoft.com/office/drawing/2014/main" id="{CD56F137-9CCD-4C3B-8FF5-48E2947C7928}"/>
              </a:ext>
            </a:extLst>
          </p:cNvPr>
          <p:cNvSpPr>
            <a:spLocks noChangeArrowheads="1"/>
          </p:cNvSpPr>
          <p:nvPr/>
        </p:nvSpPr>
        <p:spPr bwMode="auto">
          <a:xfrm>
            <a:off x="250825" y="1889125"/>
            <a:ext cx="864235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it-IT" altLang="it-IT" sz="2000" dirty="0"/>
              <a:t>La certificazione</a:t>
            </a:r>
            <a:r>
              <a:rPr lang="it-IT" altLang="it-IT" sz="2000" b="1" dirty="0"/>
              <a:t> </a:t>
            </a:r>
            <a:r>
              <a:rPr lang="it-IT" altLang="it-IT" sz="2000" b="1" dirty="0" err="1"/>
              <a:t>BCorp</a:t>
            </a:r>
            <a:r>
              <a:rPr lang="it-IT" altLang="it-IT" sz="2000" b="1" dirty="0"/>
              <a:t> è una certificazione che viene rilasciata da B Lab</a:t>
            </a:r>
            <a:r>
              <a:rPr lang="it-IT" altLang="it-IT" sz="2000" dirty="0"/>
              <a:t>, un ente non-profit statunitense con sede a </a:t>
            </a:r>
            <a:r>
              <a:rPr lang="it-IT" altLang="it-IT" sz="2000" dirty="0" err="1"/>
              <a:t>Wayne</a:t>
            </a:r>
            <a:r>
              <a:rPr lang="it-IT" altLang="it-IT" sz="2000" dirty="0"/>
              <a:t>, una città della Pennsylvania.</a:t>
            </a:r>
            <a:br>
              <a:rPr lang="it-IT" altLang="it-IT" sz="2000" dirty="0"/>
            </a:br>
            <a:r>
              <a:rPr lang="it-IT" altLang="it-IT" sz="2000" dirty="0"/>
              <a:t>La certificazione attesta l’impegno dell’azienda verso le tematiche sociali e ambientali e non è certo cosa banale ottenerla e mantenerla; l’azienda, infatti, deve riempire il questionario BIA (</a:t>
            </a:r>
            <a:r>
              <a:rPr lang="it-IT" altLang="it-IT" sz="2000" i="1" dirty="0"/>
              <a:t>Business Impact </a:t>
            </a:r>
            <a:r>
              <a:rPr lang="it-IT" altLang="it-IT" sz="2000" i="1" dirty="0" err="1"/>
              <a:t>Assessment</a:t>
            </a:r>
            <a:r>
              <a:rPr lang="it-IT" altLang="it-IT" sz="2000" dirty="0"/>
              <a:t>), uno strumento di analisi strutturato in 5 aree:</a:t>
            </a:r>
          </a:p>
          <a:p>
            <a:pPr marL="457200" indent="-457200">
              <a:buFont typeface="+mj-lt"/>
              <a:buAutoNum type="arabicPeriod"/>
              <a:defRPr/>
            </a:pPr>
            <a:r>
              <a:rPr lang="it-IT" altLang="it-IT" sz="2000" b="1" dirty="0" err="1"/>
              <a:t>Governance</a:t>
            </a:r>
            <a:r>
              <a:rPr lang="it-IT" altLang="it-IT" sz="2000" dirty="0"/>
              <a:t> (responsabilità e trasparenza)</a:t>
            </a:r>
          </a:p>
          <a:p>
            <a:pPr marL="457200" indent="-457200">
              <a:buFont typeface="+mj-lt"/>
              <a:buAutoNum type="arabicPeriod"/>
              <a:defRPr/>
            </a:pPr>
            <a:r>
              <a:rPr lang="it-IT" altLang="it-IT" sz="2000" b="1" dirty="0"/>
              <a:t>Persone</a:t>
            </a:r>
            <a:r>
              <a:rPr lang="it-IT" altLang="it-IT" sz="2000" dirty="0"/>
              <a:t> (salari e benefit, formazione, qualità dell’ambiente lavorativo, proprietà ecc.)</a:t>
            </a:r>
          </a:p>
          <a:p>
            <a:pPr marL="457200" indent="-457200">
              <a:buFont typeface="+mj-lt"/>
              <a:buAutoNum type="arabicPeriod"/>
              <a:defRPr/>
            </a:pPr>
            <a:r>
              <a:rPr lang="it-IT" altLang="it-IT" sz="2000" b="1" dirty="0"/>
              <a:t>Comunità</a:t>
            </a:r>
            <a:r>
              <a:rPr lang="it-IT" altLang="it-IT" sz="2000" dirty="0"/>
              <a:t> (politiche di fornitura e logistica, creazione di posti di lavoro, azioni di supporto per la comunità ecc.)</a:t>
            </a:r>
          </a:p>
          <a:p>
            <a:pPr marL="457200" indent="-457200">
              <a:buFont typeface="+mj-lt"/>
              <a:buAutoNum type="arabicPeriod"/>
              <a:defRPr/>
            </a:pPr>
            <a:r>
              <a:rPr lang="it-IT" altLang="it-IT" sz="2000" b="1" dirty="0"/>
              <a:t>Ambiente</a:t>
            </a:r>
            <a:r>
              <a:rPr lang="it-IT" altLang="it-IT" sz="2000" dirty="0"/>
              <a:t> (efficienza energetica, riduzione rifiuti e riduzione dell’impatto ambientale lungo tutta la filiera lavorativa ecc.)</a:t>
            </a:r>
          </a:p>
          <a:p>
            <a:pPr marL="457200" indent="-457200">
              <a:buFont typeface="+mj-lt"/>
              <a:buAutoNum type="arabicPeriod"/>
              <a:defRPr/>
            </a:pPr>
            <a:r>
              <a:rPr lang="it-IT" altLang="it-IT" sz="2000" b="1" dirty="0"/>
              <a:t>Clienti</a:t>
            </a:r>
            <a:r>
              <a:rPr lang="it-IT" altLang="it-IT" sz="2000" dirty="0"/>
              <a:t> (impatto positivo dei prodotti e/o servizi sul cliente).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830F1999-3197-4854-B225-1D01E3E6551A}"/>
              </a:ext>
            </a:extLst>
          </p:cNvPr>
          <p:cNvSpPr>
            <a:spLocks noGrp="1"/>
          </p:cNvSpPr>
          <p:nvPr>
            <p:ph type="title" idx="4294967295"/>
          </p:nvPr>
        </p:nvSpPr>
        <p:spPr>
          <a:xfrm>
            <a:off x="323850" y="152400"/>
            <a:ext cx="8939213" cy="990600"/>
          </a:xfrm>
        </p:spPr>
        <p:txBody>
          <a:bodyPr/>
          <a:lstStyle/>
          <a:p>
            <a:pPr marL="447675" indent="-447675" eaLnBrk="1" hangingPunct="1">
              <a:spcBef>
                <a:spcPts val="600"/>
              </a:spcBef>
              <a:spcAft>
                <a:spcPts val="600"/>
              </a:spcAft>
              <a:defRPr/>
            </a:pPr>
            <a:r>
              <a:rPr lang="it-IT" altLang="it-IT" b="1" kern="0" dirty="0">
                <a:solidFill>
                  <a:srgbClr val="9FB8CD">
                    <a:lumMod val="50000"/>
                  </a:srgbClr>
                </a:solidFill>
              </a:rPr>
              <a:t>Imprese «sostenibili»: Società  Benefit e </a:t>
            </a:r>
            <a:r>
              <a:rPr lang="it-IT" altLang="it-IT" b="1" kern="0" dirty="0" err="1">
                <a:solidFill>
                  <a:srgbClr val="9FB8CD">
                    <a:lumMod val="50000"/>
                  </a:srgbClr>
                </a:solidFill>
              </a:rPr>
              <a:t>BCorp</a:t>
            </a:r>
            <a:endParaRPr lang="it-IT" altLang="it-IT" b="1" kern="0" dirty="0">
              <a:solidFill>
                <a:srgbClr val="9FB8CD">
                  <a:lumMod val="50000"/>
                </a:srgbClr>
              </a:solidFill>
            </a:endParaRPr>
          </a:p>
        </p:txBody>
      </p:sp>
      <p:sp>
        <p:nvSpPr>
          <p:cNvPr id="46083" name="Segnaposto numero diapositiva 28">
            <a:extLst>
              <a:ext uri="{FF2B5EF4-FFF2-40B4-BE49-F238E27FC236}">
                <a16:creationId xmlns:a16="http://schemas.microsoft.com/office/drawing/2014/main" id="{259DF8D3-EC8A-4C5C-88C4-4018E59D3F0B}"/>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EE35E0-52BC-4618-BD37-6EB4489DBEB7}" type="slidenum">
              <a:rPr lang="it-IT" altLang="it-IT">
                <a:solidFill>
                  <a:schemeClr val="tx2"/>
                </a:solidFill>
              </a:rPr>
              <a:pPr/>
              <a:t>32</a:t>
            </a:fld>
            <a:endParaRPr lang="it-IT" altLang="it-IT">
              <a:solidFill>
                <a:schemeClr val="tx2"/>
              </a:solidFill>
            </a:endParaRPr>
          </a:p>
        </p:txBody>
      </p:sp>
      <p:sp>
        <p:nvSpPr>
          <p:cNvPr id="6" name="Rectangle 2">
            <a:extLst>
              <a:ext uri="{FF2B5EF4-FFF2-40B4-BE49-F238E27FC236}">
                <a16:creationId xmlns:a16="http://schemas.microsoft.com/office/drawing/2014/main" id="{397D9E55-F944-408A-88BC-BFD4DE0ABA02}"/>
              </a:ext>
            </a:extLst>
          </p:cNvPr>
          <p:cNvSpPr txBox="1">
            <a:spLocks noChangeArrowheads="1"/>
          </p:cNvSpPr>
          <p:nvPr/>
        </p:nvSpPr>
        <p:spPr>
          <a:xfrm>
            <a:off x="215900" y="1412875"/>
            <a:ext cx="8715375" cy="576263"/>
          </a:xfrm>
          <a:prstGeom prst="rect">
            <a:avLst/>
          </a:prstGeom>
          <a:ln w="38100" cmpd="thinThick">
            <a:noFill/>
          </a:ln>
        </p:spPr>
        <p:txBody>
          <a:bodyPr/>
          <a:lstStyle/>
          <a:p>
            <a:pPr algn="ctr" fontAlgn="auto">
              <a:lnSpc>
                <a:spcPct val="80000"/>
              </a:lnSpc>
              <a:spcBef>
                <a:spcPts val="600"/>
              </a:spcBef>
              <a:spcAft>
                <a:spcPts val="0"/>
              </a:spcAft>
              <a:buClr>
                <a:schemeClr val="accent1">
                  <a:lumMod val="25000"/>
                </a:schemeClr>
              </a:buClr>
              <a:buSzPct val="70000"/>
              <a:defRPr/>
            </a:pPr>
            <a:r>
              <a:rPr lang="it-IT" sz="3600" b="1" dirty="0">
                <a:solidFill>
                  <a:srgbClr val="0070C0"/>
                </a:solidFill>
                <a:latin typeface="+mn-lt"/>
                <a:cs typeface="+mn-cs"/>
              </a:rPr>
              <a:t>Le </a:t>
            </a:r>
            <a:r>
              <a:rPr lang="it-IT" sz="3600" b="1" dirty="0" err="1">
                <a:solidFill>
                  <a:srgbClr val="0070C0"/>
                </a:solidFill>
                <a:latin typeface="+mn-lt"/>
                <a:cs typeface="+mn-cs"/>
              </a:rPr>
              <a:t>BCorp</a:t>
            </a:r>
            <a:endParaRPr lang="it-IT" sz="2800" b="1" dirty="0">
              <a:solidFill>
                <a:srgbClr val="0070C0"/>
              </a:solidFill>
              <a:latin typeface="+mn-lt"/>
              <a:cs typeface="+mn-cs"/>
            </a:endParaRPr>
          </a:p>
        </p:txBody>
      </p:sp>
      <p:sp>
        <p:nvSpPr>
          <p:cNvPr id="46085" name="Rettangolo 2">
            <a:extLst>
              <a:ext uri="{FF2B5EF4-FFF2-40B4-BE49-F238E27FC236}">
                <a16:creationId xmlns:a16="http://schemas.microsoft.com/office/drawing/2014/main" id="{2B9F0B7F-B513-4F07-87F3-7D1A7A9B5335}"/>
              </a:ext>
            </a:extLst>
          </p:cNvPr>
          <p:cNvSpPr>
            <a:spLocks noChangeArrowheads="1"/>
          </p:cNvSpPr>
          <p:nvPr/>
        </p:nvSpPr>
        <p:spPr bwMode="auto">
          <a:xfrm>
            <a:off x="250825" y="1916113"/>
            <a:ext cx="8642350" cy="483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2200"/>
              <a:t>Una volta riempito il questionario sarà assegnato un punteggio; se questo è uguale o superiore a 80/200, l’azienda viene sottoposta a un’ulteriore verifica attraverso un processo di validazione. </a:t>
            </a:r>
          </a:p>
          <a:p>
            <a:pPr algn="ctr"/>
            <a:r>
              <a:rPr lang="it-IT" altLang="it-IT" sz="2200"/>
              <a:t>Ovviamente, l’azienda è tenuta a produrre la documentazione di supporto a quanto affermato sul questionario. Superfluo dire che gli standard fissati da B Lab sono alquanto rigorosi.</a:t>
            </a:r>
          </a:p>
          <a:p>
            <a:pPr algn="ctr"/>
            <a:r>
              <a:rPr lang="it-IT" altLang="it-IT" sz="2200"/>
              <a:t>Una volta superati tutti i vari step, l’azienda può raggiungere lo status BCorp ed utilizzare, sui prodotti e sulle proprie comunicazioni, il </a:t>
            </a:r>
            <a:r>
              <a:rPr lang="it-IT" altLang="it-IT" sz="2200" b="1"/>
              <a:t>brand Certified B Corp</a:t>
            </a:r>
            <a:r>
              <a:rPr lang="it-IT" altLang="it-IT" sz="2200"/>
              <a:t>. </a:t>
            </a:r>
          </a:p>
          <a:p>
            <a:pPr algn="ctr"/>
            <a:r>
              <a:rPr lang="it-IT" altLang="it-IT" sz="2200"/>
              <a:t>La certificazione è valida per tre anni, periodo dopo il quale deve essere eventualmente rinnovata.</a:t>
            </a:r>
            <a:br>
              <a:rPr lang="it-IT" altLang="it-IT" sz="2200"/>
            </a:br>
            <a:r>
              <a:rPr lang="it-IT" altLang="it-IT" sz="2200"/>
              <a:t>Essere BCorp consente, fra le altre cose, di avere accesso a vari servizi e strumenti per la misurazione dell’impatto sociale delle aziende (il già citato Business Impact Assessment).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2C407F43-3475-4598-920D-A967FD3F21E8}"/>
              </a:ext>
            </a:extLst>
          </p:cNvPr>
          <p:cNvSpPr>
            <a:spLocks noGrp="1"/>
          </p:cNvSpPr>
          <p:nvPr>
            <p:ph type="title" idx="4294967295"/>
          </p:nvPr>
        </p:nvSpPr>
        <p:spPr>
          <a:xfrm>
            <a:off x="323850" y="152400"/>
            <a:ext cx="8939213" cy="990600"/>
          </a:xfrm>
        </p:spPr>
        <p:txBody>
          <a:bodyPr/>
          <a:lstStyle/>
          <a:p>
            <a:pPr marL="447675" indent="-447675" eaLnBrk="1" hangingPunct="1">
              <a:spcBef>
                <a:spcPts val="600"/>
              </a:spcBef>
              <a:spcAft>
                <a:spcPts val="600"/>
              </a:spcAft>
              <a:defRPr/>
            </a:pPr>
            <a:r>
              <a:rPr lang="it-IT" altLang="it-IT" b="1" kern="0" dirty="0">
                <a:solidFill>
                  <a:srgbClr val="9FB8CD">
                    <a:lumMod val="50000"/>
                  </a:srgbClr>
                </a:solidFill>
              </a:rPr>
              <a:t>Imprese «sostenibili»: Società  Benefit e </a:t>
            </a:r>
            <a:r>
              <a:rPr lang="it-IT" altLang="it-IT" b="1" kern="0" dirty="0" err="1">
                <a:solidFill>
                  <a:srgbClr val="9FB8CD">
                    <a:lumMod val="50000"/>
                  </a:srgbClr>
                </a:solidFill>
              </a:rPr>
              <a:t>BCorp</a:t>
            </a:r>
            <a:endParaRPr lang="it-IT" altLang="it-IT" b="1" kern="0" dirty="0">
              <a:solidFill>
                <a:srgbClr val="9FB8CD">
                  <a:lumMod val="50000"/>
                </a:srgbClr>
              </a:solidFill>
            </a:endParaRPr>
          </a:p>
        </p:txBody>
      </p:sp>
      <p:sp>
        <p:nvSpPr>
          <p:cNvPr id="47107" name="Segnaposto numero diapositiva 28">
            <a:extLst>
              <a:ext uri="{FF2B5EF4-FFF2-40B4-BE49-F238E27FC236}">
                <a16:creationId xmlns:a16="http://schemas.microsoft.com/office/drawing/2014/main" id="{2EB1B6EF-8A75-40E6-AD12-C041C9446291}"/>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D091139-926D-4215-A258-A79B46EAF76C}" type="slidenum">
              <a:rPr lang="it-IT" altLang="it-IT">
                <a:solidFill>
                  <a:schemeClr val="tx2"/>
                </a:solidFill>
              </a:rPr>
              <a:pPr/>
              <a:t>33</a:t>
            </a:fld>
            <a:endParaRPr lang="it-IT" altLang="it-IT">
              <a:solidFill>
                <a:schemeClr val="tx2"/>
              </a:solidFill>
            </a:endParaRPr>
          </a:p>
        </p:txBody>
      </p:sp>
      <p:sp>
        <p:nvSpPr>
          <p:cNvPr id="48132" name="Rettangolo 2">
            <a:extLst>
              <a:ext uri="{FF2B5EF4-FFF2-40B4-BE49-F238E27FC236}">
                <a16:creationId xmlns:a16="http://schemas.microsoft.com/office/drawing/2014/main" id="{D8E1808D-2A03-49E5-805A-9C189587F493}"/>
              </a:ext>
            </a:extLst>
          </p:cNvPr>
          <p:cNvSpPr>
            <a:spLocks noChangeArrowheads="1"/>
          </p:cNvSpPr>
          <p:nvPr/>
        </p:nvSpPr>
        <p:spPr bwMode="auto">
          <a:xfrm>
            <a:off x="250825" y="1196975"/>
            <a:ext cx="8642350"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defRPr/>
            </a:pPr>
            <a:r>
              <a:rPr lang="it-IT" altLang="it-IT" sz="2000" dirty="0"/>
              <a:t>Le Società Benefit, dunque, perseguono gli stessi obiettivi delle aziende certificate B </a:t>
            </a:r>
            <a:r>
              <a:rPr lang="it-IT" altLang="it-IT" sz="2000" dirty="0" err="1"/>
              <a:t>Corp</a:t>
            </a:r>
            <a:r>
              <a:rPr lang="it-IT" altLang="it-IT" sz="2000" dirty="0"/>
              <a:t> ma, a differenza loro, </a:t>
            </a:r>
            <a:r>
              <a:rPr lang="it-IT" altLang="it-IT" sz="2000" b="1" dirty="0"/>
              <a:t>sono chiamate ad agire in conformità a specifiche norme di legge</a:t>
            </a:r>
            <a:r>
              <a:rPr lang="it-IT" altLang="it-IT" sz="2000" dirty="0"/>
              <a:t>. </a:t>
            </a:r>
          </a:p>
          <a:p>
            <a:pPr algn="ctr">
              <a:defRPr/>
            </a:pPr>
            <a:r>
              <a:rPr lang="it-IT" altLang="it-IT" sz="2000" dirty="0"/>
              <a:t>Tale condizione impone conseguentemente controlli e verifiche da parte di istituzioni e entri preposti, con il rischio di sanzioni nel caso di inadempienti alle disposizioni di legge.</a:t>
            </a:r>
          </a:p>
          <a:p>
            <a:pPr algn="ctr">
              <a:defRPr/>
            </a:pPr>
            <a:r>
              <a:rPr lang="it-IT" altLang="it-IT" sz="2000" dirty="0"/>
              <a:t>Riassumendo: </a:t>
            </a:r>
          </a:p>
          <a:p>
            <a:pPr marL="342900" indent="-342900">
              <a:buFontTx/>
              <a:buChar char="-"/>
              <a:defRPr/>
            </a:pPr>
            <a:r>
              <a:rPr lang="it-IT" altLang="it-IT" sz="2000" dirty="0"/>
              <a:t>una B </a:t>
            </a:r>
            <a:r>
              <a:rPr lang="it-IT" altLang="it-IT" sz="2000" dirty="0" err="1"/>
              <a:t>Corp</a:t>
            </a:r>
            <a:r>
              <a:rPr lang="it-IT" altLang="it-IT" sz="2000" dirty="0"/>
              <a:t> è un’azienda che ha ottenuto la certificazione rilasciata da B Lab; </a:t>
            </a:r>
          </a:p>
          <a:p>
            <a:pPr marL="342900" indent="-342900">
              <a:buFontTx/>
              <a:buChar char="-"/>
              <a:defRPr/>
            </a:pPr>
            <a:r>
              <a:rPr lang="it-IT" altLang="it-IT" sz="2000" dirty="0"/>
              <a:t>una Società Benefit ( o “Benefit Corporation”) è un’azienda che, assumendo tale forma giuridica, prevede per statuto determinati elementi in conformità alla normativa nazionale.</a:t>
            </a:r>
          </a:p>
          <a:p>
            <a:pPr algn="ctr">
              <a:defRPr/>
            </a:pPr>
            <a:r>
              <a:rPr lang="it-IT" altLang="it-IT" sz="2000" dirty="0"/>
              <a:t>Un’azienda dunque può essere:</a:t>
            </a:r>
          </a:p>
          <a:p>
            <a:pPr marL="342900" indent="-342900">
              <a:buFont typeface="Arial" panose="020B0604020202020204" pitchFamily="34" charset="0"/>
              <a:buChar char="•"/>
              <a:defRPr/>
            </a:pPr>
            <a:r>
              <a:rPr lang="it-IT" altLang="it-IT" sz="2000" dirty="0"/>
              <a:t>certificata B </a:t>
            </a:r>
            <a:r>
              <a:rPr lang="it-IT" altLang="it-IT" sz="2000" dirty="0" err="1"/>
              <a:t>Corp</a:t>
            </a:r>
            <a:r>
              <a:rPr lang="it-IT" altLang="it-IT" sz="2000" dirty="0"/>
              <a:t> ed essere Società Benefit ( o “Benefit Corporation”)</a:t>
            </a:r>
          </a:p>
          <a:p>
            <a:pPr marL="342900" indent="-342900">
              <a:buFont typeface="Arial" panose="020B0604020202020204" pitchFamily="34" charset="0"/>
              <a:buChar char="•"/>
              <a:defRPr/>
            </a:pPr>
            <a:r>
              <a:rPr lang="it-IT" altLang="it-IT" sz="2000" dirty="0"/>
              <a:t>certificata B </a:t>
            </a:r>
            <a:r>
              <a:rPr lang="it-IT" altLang="it-IT" sz="2000" dirty="0" err="1"/>
              <a:t>Corp</a:t>
            </a:r>
            <a:r>
              <a:rPr lang="it-IT" altLang="it-IT" sz="2000" dirty="0"/>
              <a:t>, ma non essere Società Benefit ( o “Benefit Corporation”)</a:t>
            </a:r>
          </a:p>
          <a:p>
            <a:pPr marL="342900" indent="-342900">
              <a:buFont typeface="Arial" panose="020B0604020202020204" pitchFamily="34" charset="0"/>
              <a:buChar char="•"/>
              <a:defRPr/>
            </a:pPr>
            <a:r>
              <a:rPr lang="it-IT" altLang="it-IT" sz="2000" dirty="0"/>
              <a:t>essere Società Benefit ( o “Benefit Corporation”) ma non avere certificazione B </a:t>
            </a:r>
            <a:r>
              <a:rPr lang="it-IT" altLang="it-IT" sz="2000" dirty="0" err="1"/>
              <a:t>Corp</a:t>
            </a:r>
            <a:endParaRPr lang="it-IT" altLang="it-IT" sz="20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olo 9">
            <a:extLst>
              <a:ext uri="{FF2B5EF4-FFF2-40B4-BE49-F238E27FC236}">
                <a16:creationId xmlns:a16="http://schemas.microsoft.com/office/drawing/2014/main" id="{9A3DEFB0-F59E-4E63-A47C-CF293E377F9C}"/>
              </a:ext>
            </a:extLst>
          </p:cNvPr>
          <p:cNvSpPr>
            <a:spLocks noGrp="1"/>
          </p:cNvSpPr>
          <p:nvPr>
            <p:ph type="title" idx="4294967295"/>
          </p:nvPr>
        </p:nvSpPr>
        <p:spPr>
          <a:xfrm>
            <a:off x="323850" y="152400"/>
            <a:ext cx="8939213" cy="990600"/>
          </a:xfrm>
        </p:spPr>
        <p:txBody>
          <a:bodyPr/>
          <a:lstStyle/>
          <a:p>
            <a:pPr marL="447675" indent="-447675" eaLnBrk="1" hangingPunct="1">
              <a:spcBef>
                <a:spcPts val="600"/>
              </a:spcBef>
              <a:spcAft>
                <a:spcPts val="600"/>
              </a:spcAft>
              <a:defRPr/>
            </a:pPr>
            <a:r>
              <a:rPr lang="it-IT" altLang="it-IT" b="1" kern="0" dirty="0">
                <a:solidFill>
                  <a:srgbClr val="9FB8CD">
                    <a:lumMod val="50000"/>
                  </a:srgbClr>
                </a:solidFill>
              </a:rPr>
              <a:t>Imprese «sostenibili»: Società  Benefit e </a:t>
            </a:r>
            <a:r>
              <a:rPr lang="it-IT" altLang="it-IT" b="1" kern="0" dirty="0" err="1">
                <a:solidFill>
                  <a:srgbClr val="9FB8CD">
                    <a:lumMod val="50000"/>
                  </a:srgbClr>
                </a:solidFill>
              </a:rPr>
              <a:t>BCorp</a:t>
            </a:r>
            <a:endParaRPr lang="it-IT" altLang="it-IT" b="1" kern="0" dirty="0">
              <a:solidFill>
                <a:srgbClr val="9FB8CD">
                  <a:lumMod val="50000"/>
                </a:srgbClr>
              </a:solidFill>
            </a:endParaRPr>
          </a:p>
        </p:txBody>
      </p:sp>
      <p:sp>
        <p:nvSpPr>
          <p:cNvPr id="48131" name="Segnaposto numero diapositiva 28">
            <a:extLst>
              <a:ext uri="{FF2B5EF4-FFF2-40B4-BE49-F238E27FC236}">
                <a16:creationId xmlns:a16="http://schemas.microsoft.com/office/drawing/2014/main" id="{DD3A0AB4-BF87-463A-BB14-6A28098B4923}"/>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6B4871B0-B63C-47BF-94F8-C53DD3690C95}" type="slidenum">
              <a:rPr lang="it-IT" altLang="it-IT">
                <a:solidFill>
                  <a:schemeClr val="tx2"/>
                </a:solidFill>
              </a:rPr>
              <a:pPr/>
              <a:t>34</a:t>
            </a:fld>
            <a:endParaRPr lang="it-IT" altLang="it-IT">
              <a:solidFill>
                <a:schemeClr val="tx2"/>
              </a:solidFill>
            </a:endParaRPr>
          </a:p>
        </p:txBody>
      </p:sp>
      <p:sp>
        <p:nvSpPr>
          <p:cNvPr id="48132" name="Rettangolo 2">
            <a:extLst>
              <a:ext uri="{FF2B5EF4-FFF2-40B4-BE49-F238E27FC236}">
                <a16:creationId xmlns:a16="http://schemas.microsoft.com/office/drawing/2014/main" id="{937E6A38-78B5-4793-8BF3-84F0756F7FA5}"/>
              </a:ext>
            </a:extLst>
          </p:cNvPr>
          <p:cNvSpPr>
            <a:spLocks noChangeArrowheads="1"/>
          </p:cNvSpPr>
          <p:nvPr/>
        </p:nvSpPr>
        <p:spPr bwMode="auto">
          <a:xfrm>
            <a:off x="250825" y="1628775"/>
            <a:ext cx="86423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it-IT" altLang="it-IT" sz="2400" b="1" u="sng"/>
              <a:t>Trasparenza</a:t>
            </a:r>
          </a:p>
          <a:p>
            <a:pPr algn="ctr"/>
            <a:endParaRPr lang="it-IT" altLang="it-IT" sz="2400"/>
          </a:p>
          <a:p>
            <a:pPr algn="ctr"/>
            <a:r>
              <a:rPr lang="it-IT" altLang="it-IT" sz="2400"/>
              <a:t>le società benefit sono tenuti a comunicare annualmente e riportare secondo standard di terze parti i risultati conseguiti, i loro progressi e gli impegni futuri verso il raggiungimento di impatto sociale e ambientale, sia verso gli azionisti che verso il grande pubblico.</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llout con freccia in giù 7">
            <a:extLst>
              <a:ext uri="{FF2B5EF4-FFF2-40B4-BE49-F238E27FC236}">
                <a16:creationId xmlns:a16="http://schemas.microsoft.com/office/drawing/2014/main" id="{91DD3EF0-8DF0-473A-AAA3-20570F92808D}"/>
              </a:ext>
            </a:extLst>
          </p:cNvPr>
          <p:cNvSpPr/>
          <p:nvPr/>
        </p:nvSpPr>
        <p:spPr>
          <a:xfrm>
            <a:off x="320675" y="1484313"/>
            <a:ext cx="8502650" cy="1071562"/>
          </a:xfrm>
          <a:prstGeom prst="downArrowCallou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it-IT" sz="2000" dirty="0"/>
              <a:t>Tutte le aziende sono chiamate a considerare la </a:t>
            </a:r>
            <a:r>
              <a:rPr lang="it-IT" sz="2000" u="sng" dirty="0"/>
              <a:t>presenza</a:t>
            </a:r>
            <a:r>
              <a:rPr lang="it-IT" sz="2000" dirty="0"/>
              <a:t>, gli </a:t>
            </a:r>
            <a:r>
              <a:rPr lang="it-IT" sz="2000" u="sng" dirty="0"/>
              <a:t>interessi</a:t>
            </a:r>
            <a:r>
              <a:rPr lang="it-IT" sz="2000" dirty="0"/>
              <a:t> e le </a:t>
            </a:r>
            <a:r>
              <a:rPr lang="it-IT" sz="2000" u="sng" dirty="0"/>
              <a:t>attese</a:t>
            </a:r>
            <a:r>
              <a:rPr lang="it-IT" sz="2000" dirty="0"/>
              <a:t> di un pubblico di </a:t>
            </a:r>
            <a:r>
              <a:rPr lang="it-IT" sz="2000" u="sng" dirty="0"/>
              <a:t>interlocutori</a:t>
            </a:r>
            <a:r>
              <a:rPr lang="it-IT" sz="2000" dirty="0"/>
              <a:t> ampio e variegato</a:t>
            </a:r>
          </a:p>
        </p:txBody>
      </p:sp>
      <p:sp>
        <p:nvSpPr>
          <p:cNvPr id="9" name="Callout con freccia in giù 8">
            <a:extLst>
              <a:ext uri="{FF2B5EF4-FFF2-40B4-BE49-F238E27FC236}">
                <a16:creationId xmlns:a16="http://schemas.microsoft.com/office/drawing/2014/main" id="{7ADD5C18-1342-415E-8688-FF6C1A08071A}"/>
              </a:ext>
            </a:extLst>
          </p:cNvPr>
          <p:cNvSpPr/>
          <p:nvPr/>
        </p:nvSpPr>
        <p:spPr>
          <a:xfrm>
            <a:off x="285750" y="2627313"/>
            <a:ext cx="8501063" cy="1071562"/>
          </a:xfrm>
          <a:prstGeom prst="downArrowCallou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hangingPunct="1">
              <a:buFont typeface="Wingdings" pitchFamily="2" charset="2"/>
              <a:buNone/>
              <a:defRPr/>
            </a:pPr>
            <a:r>
              <a:rPr lang="it-IT" sz="2000" dirty="0"/>
              <a:t>Questa necessità è ancora più rilevante per le aziende che assumono comportamenti di </a:t>
            </a:r>
            <a:r>
              <a:rPr lang="it-IT" sz="2000" u="sng" dirty="0"/>
              <a:t>responsabilità sociale</a:t>
            </a:r>
          </a:p>
        </p:txBody>
      </p:sp>
      <p:sp>
        <p:nvSpPr>
          <p:cNvPr id="10" name="Callout con freccia in giù 9">
            <a:extLst>
              <a:ext uri="{FF2B5EF4-FFF2-40B4-BE49-F238E27FC236}">
                <a16:creationId xmlns:a16="http://schemas.microsoft.com/office/drawing/2014/main" id="{BB4B3257-6F1B-42B3-B4B0-7063DED64DC0}"/>
              </a:ext>
            </a:extLst>
          </p:cNvPr>
          <p:cNvSpPr/>
          <p:nvPr/>
        </p:nvSpPr>
        <p:spPr>
          <a:xfrm>
            <a:off x="285750" y="3841750"/>
            <a:ext cx="8501063" cy="1071563"/>
          </a:xfrm>
          <a:prstGeom prst="downArrowCallout">
            <a:avLst/>
          </a:prstGeom>
          <a:ln/>
        </p:spPr>
        <p:style>
          <a:lnRef idx="2">
            <a:schemeClr val="accent1"/>
          </a:lnRef>
          <a:fillRef idx="1">
            <a:schemeClr val="lt1"/>
          </a:fillRef>
          <a:effectRef idx="0">
            <a:schemeClr val="accent1"/>
          </a:effectRef>
          <a:fontRef idx="minor">
            <a:schemeClr val="dk1"/>
          </a:fontRef>
        </p:style>
        <p:txBody>
          <a:bodyPr anchor="ctr"/>
          <a:lstStyle/>
          <a:p>
            <a:pPr algn="ctr" eaLnBrk="1" hangingPunct="1">
              <a:buFont typeface="Wingdings" pitchFamily="2" charset="2"/>
              <a:buNone/>
              <a:defRPr/>
            </a:pPr>
            <a:r>
              <a:rPr lang="it-IT" sz="2000" dirty="0"/>
              <a:t>Si vincolano all’attivazione di precise modalità di considerazione e </a:t>
            </a:r>
            <a:r>
              <a:rPr lang="it-IT" sz="2000" u="sng" dirty="0"/>
              <a:t>coinvolgimento</a:t>
            </a:r>
            <a:r>
              <a:rPr lang="it-IT" sz="2000" dirty="0"/>
              <a:t> di tutti i propri </a:t>
            </a:r>
            <a:r>
              <a:rPr lang="it-IT" sz="2000" u="sng" dirty="0"/>
              <a:t>stakeholder</a:t>
            </a:r>
          </a:p>
        </p:txBody>
      </p:sp>
      <p:sp>
        <p:nvSpPr>
          <p:cNvPr id="12" name="Rettangolo arrotondato 11">
            <a:extLst>
              <a:ext uri="{FF2B5EF4-FFF2-40B4-BE49-F238E27FC236}">
                <a16:creationId xmlns:a16="http://schemas.microsoft.com/office/drawing/2014/main" id="{34328563-B5FC-4C94-AFD2-D61E4098E363}"/>
              </a:ext>
            </a:extLst>
          </p:cNvPr>
          <p:cNvSpPr/>
          <p:nvPr/>
        </p:nvSpPr>
        <p:spPr>
          <a:xfrm>
            <a:off x="357188" y="4984750"/>
            <a:ext cx="8429625" cy="784225"/>
          </a:xfrm>
          <a:prstGeom prst="roundRect">
            <a:avLst>
              <a:gd name="adj" fmla="val 50000"/>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r>
              <a:rPr lang="it-IT" b="1" i="1" u="sng" dirty="0"/>
              <a:t>Impegno</a:t>
            </a:r>
            <a:r>
              <a:rPr lang="it-IT" b="1" i="1" dirty="0"/>
              <a:t> a strutturare </a:t>
            </a:r>
            <a:r>
              <a:rPr lang="it-IT" b="1" i="1" u="sng" dirty="0"/>
              <a:t>completi e corretti flussi comunicazionali</a:t>
            </a:r>
            <a:r>
              <a:rPr lang="it-IT" b="1" i="1" dirty="0"/>
              <a:t> indirizzati a tutti i diversi stakeholder nelle modalità e in merito ai contenuti per questi più rilevanti</a:t>
            </a:r>
          </a:p>
        </p:txBody>
      </p:sp>
      <p:sp>
        <p:nvSpPr>
          <p:cNvPr id="49158" name="Segnaposto numero diapositiva 28">
            <a:extLst>
              <a:ext uri="{FF2B5EF4-FFF2-40B4-BE49-F238E27FC236}">
                <a16:creationId xmlns:a16="http://schemas.microsoft.com/office/drawing/2014/main" id="{6B6E5FFD-FD02-4105-ACAF-8FACFCE064E5}"/>
              </a:ext>
            </a:extLst>
          </p:cNvPr>
          <p:cNvSpPr txBox="1">
            <a:spLocks/>
          </p:cNvSpPr>
          <p:nvPr/>
        </p:nvSpPr>
        <p:spPr bwMode="auto">
          <a:xfrm>
            <a:off x="179388" y="6381750"/>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Tx/>
              <a:buNone/>
            </a:pPr>
            <a:fld id="{AAEA7768-8BE2-4C83-BE79-63DB1BE7275C}" type="slidenum">
              <a:rPr lang="it-IT" altLang="it-IT" sz="1000">
                <a:solidFill>
                  <a:srgbClr val="464653"/>
                </a:solidFill>
                <a:latin typeface="Arial" panose="020B0604020202020204" pitchFamily="34" charset="0"/>
              </a:rPr>
              <a:pPr eaLnBrk="1" hangingPunct="1">
                <a:spcBef>
                  <a:spcPct val="0"/>
                </a:spcBef>
                <a:buClrTx/>
                <a:buSzTx/>
                <a:buFontTx/>
                <a:buNone/>
              </a:pPr>
              <a:t>35</a:t>
            </a:fld>
            <a:endParaRPr lang="it-IT" altLang="it-IT" sz="1000">
              <a:solidFill>
                <a:srgbClr val="464653"/>
              </a:solidFill>
              <a:latin typeface="Arial" panose="020B0604020202020204" pitchFamily="34" charset="0"/>
            </a:endParaRPr>
          </a:p>
        </p:txBody>
      </p:sp>
      <p:sp>
        <p:nvSpPr>
          <p:cNvPr id="7" name="Titolo 9">
            <a:extLst>
              <a:ext uri="{FF2B5EF4-FFF2-40B4-BE49-F238E27FC236}">
                <a16:creationId xmlns:a16="http://schemas.microsoft.com/office/drawing/2014/main" id="{6C72C274-3C72-4512-B5DE-87DADB0AF953}"/>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E RENDICONTAZIONE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178" name="Gruppo 26">
            <a:extLst>
              <a:ext uri="{FF2B5EF4-FFF2-40B4-BE49-F238E27FC236}">
                <a16:creationId xmlns:a16="http://schemas.microsoft.com/office/drawing/2014/main" id="{273D9713-728F-4660-AF88-A11EC53668DE}"/>
              </a:ext>
            </a:extLst>
          </p:cNvPr>
          <p:cNvGrpSpPr>
            <a:grpSpLocks/>
          </p:cNvGrpSpPr>
          <p:nvPr/>
        </p:nvGrpSpPr>
        <p:grpSpPr bwMode="auto">
          <a:xfrm>
            <a:off x="642938" y="1490663"/>
            <a:ext cx="7715250" cy="4746625"/>
            <a:chOff x="785785" y="1709934"/>
            <a:chExt cx="7715305" cy="4462623"/>
          </a:xfrm>
        </p:grpSpPr>
        <p:sp>
          <p:nvSpPr>
            <p:cNvPr id="8" name="CasellaDiTesto 7">
              <a:extLst>
                <a:ext uri="{FF2B5EF4-FFF2-40B4-BE49-F238E27FC236}">
                  <a16:creationId xmlns:a16="http://schemas.microsoft.com/office/drawing/2014/main" id="{A6808D73-B798-4FC8-9CDC-7BC69AC65E95}"/>
                </a:ext>
              </a:extLst>
            </p:cNvPr>
            <p:cNvSpPr txBox="1"/>
            <p:nvPr/>
          </p:nvSpPr>
          <p:spPr>
            <a:xfrm>
              <a:off x="928661" y="1709934"/>
              <a:ext cx="7572429" cy="39999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it-IT" sz="2000" b="1" dirty="0"/>
                <a:t>Dalla responsabilità solo economica alla responsabilità sociale</a:t>
              </a:r>
            </a:p>
          </p:txBody>
        </p:sp>
        <p:sp>
          <p:nvSpPr>
            <p:cNvPr id="9" name="CasellaDiTesto 8">
              <a:extLst>
                <a:ext uri="{FF2B5EF4-FFF2-40B4-BE49-F238E27FC236}">
                  <a16:creationId xmlns:a16="http://schemas.microsoft.com/office/drawing/2014/main" id="{81615BAC-828A-4C03-834C-86B5882EA749}"/>
                </a:ext>
              </a:extLst>
            </p:cNvPr>
            <p:cNvSpPr txBox="1"/>
            <p:nvPr/>
          </p:nvSpPr>
          <p:spPr>
            <a:xfrm>
              <a:off x="928661" y="5772563"/>
              <a:ext cx="7572429" cy="39999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hangingPunct="1">
                <a:defRPr/>
              </a:pPr>
              <a:r>
                <a:rPr lang="it-IT" sz="2000" b="1" dirty="0"/>
                <a:t>Dalla rendicontazione economica alla rendicontazione sociale</a:t>
              </a:r>
            </a:p>
          </p:txBody>
        </p:sp>
        <p:sp>
          <p:nvSpPr>
            <p:cNvPr id="12" name="CasellaDiTesto 11">
              <a:extLst>
                <a:ext uri="{FF2B5EF4-FFF2-40B4-BE49-F238E27FC236}">
                  <a16:creationId xmlns:a16="http://schemas.microsoft.com/office/drawing/2014/main" id="{ED4D9F5B-4D0D-417D-AC19-F18728F3DEF7}"/>
                </a:ext>
              </a:extLst>
            </p:cNvPr>
            <p:cNvSpPr txBox="1"/>
            <p:nvPr/>
          </p:nvSpPr>
          <p:spPr>
            <a:xfrm>
              <a:off x="1462065" y="2247240"/>
              <a:ext cx="1079508" cy="33730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it-IT" sz="1600" b="1" dirty="0"/>
                <a:t>Azionisti</a:t>
              </a:r>
            </a:p>
          </p:txBody>
        </p:sp>
        <p:sp>
          <p:nvSpPr>
            <p:cNvPr id="13" name="CasellaDiTesto 12">
              <a:extLst>
                <a:ext uri="{FF2B5EF4-FFF2-40B4-BE49-F238E27FC236}">
                  <a16:creationId xmlns:a16="http://schemas.microsoft.com/office/drawing/2014/main" id="{A3C85F3B-0E88-4BE5-9B20-249D666D1F8F}"/>
                </a:ext>
              </a:extLst>
            </p:cNvPr>
            <p:cNvSpPr txBox="1"/>
            <p:nvPr/>
          </p:nvSpPr>
          <p:spPr>
            <a:xfrm>
              <a:off x="4421186" y="2247240"/>
              <a:ext cx="1079508" cy="33730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it-IT" sz="1600" b="1" dirty="0"/>
                <a:t>Azionisti</a:t>
              </a:r>
            </a:p>
          </p:txBody>
        </p:sp>
        <p:sp>
          <p:nvSpPr>
            <p:cNvPr id="14" name="CasellaDiTesto 13">
              <a:extLst>
                <a:ext uri="{FF2B5EF4-FFF2-40B4-BE49-F238E27FC236}">
                  <a16:creationId xmlns:a16="http://schemas.microsoft.com/office/drawing/2014/main" id="{6EC8AD0B-1F0F-4528-A34C-E8CF976A5751}"/>
                </a:ext>
              </a:extLst>
            </p:cNvPr>
            <p:cNvSpPr txBox="1"/>
            <p:nvPr/>
          </p:nvSpPr>
          <p:spPr>
            <a:xfrm>
              <a:off x="6278574" y="2247240"/>
              <a:ext cx="1079508" cy="33730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it-IT" sz="1600" b="1" dirty="0"/>
                <a:t>Società</a:t>
              </a:r>
            </a:p>
          </p:txBody>
        </p:sp>
        <p:sp>
          <p:nvSpPr>
            <p:cNvPr id="15" name="CasellaDiTesto 14">
              <a:extLst>
                <a:ext uri="{FF2B5EF4-FFF2-40B4-BE49-F238E27FC236}">
                  <a16:creationId xmlns:a16="http://schemas.microsoft.com/office/drawing/2014/main" id="{BE2F2659-4ABC-4AC9-87F6-C9390E05AE5E}"/>
                </a:ext>
              </a:extLst>
            </p:cNvPr>
            <p:cNvSpPr txBox="1"/>
            <p:nvPr/>
          </p:nvSpPr>
          <p:spPr>
            <a:xfrm>
              <a:off x="785785" y="4605415"/>
              <a:ext cx="1143008" cy="31790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it-IT" sz="1600" b="1" dirty="0"/>
                <a:t>Dipendenti</a:t>
              </a:r>
            </a:p>
          </p:txBody>
        </p:sp>
        <p:sp>
          <p:nvSpPr>
            <p:cNvPr id="16" name="CasellaDiTesto 15">
              <a:extLst>
                <a:ext uri="{FF2B5EF4-FFF2-40B4-BE49-F238E27FC236}">
                  <a16:creationId xmlns:a16="http://schemas.microsoft.com/office/drawing/2014/main" id="{6E492E66-FE94-48FE-97BF-60819CA72104}"/>
                </a:ext>
              </a:extLst>
            </p:cNvPr>
            <p:cNvSpPr txBox="1"/>
            <p:nvPr/>
          </p:nvSpPr>
          <p:spPr>
            <a:xfrm>
              <a:off x="4286247" y="4602430"/>
              <a:ext cx="1150946" cy="31790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it-IT" sz="1600" b="1" dirty="0"/>
                <a:t>Dipendenti</a:t>
              </a:r>
            </a:p>
          </p:txBody>
        </p:sp>
        <p:sp>
          <p:nvSpPr>
            <p:cNvPr id="17" name="CasellaDiTesto 16">
              <a:extLst>
                <a:ext uri="{FF2B5EF4-FFF2-40B4-BE49-F238E27FC236}">
                  <a16:creationId xmlns:a16="http://schemas.microsoft.com/office/drawing/2014/main" id="{3C53BCF6-54E9-43FB-8FD2-F7E9C3006ED4}"/>
                </a:ext>
              </a:extLst>
            </p:cNvPr>
            <p:cNvSpPr txBox="1"/>
            <p:nvPr/>
          </p:nvSpPr>
          <p:spPr>
            <a:xfrm>
              <a:off x="2135170" y="4602430"/>
              <a:ext cx="1079508" cy="33730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it-IT" sz="1600" b="1" dirty="0"/>
                <a:t>Impresa</a:t>
              </a:r>
            </a:p>
          </p:txBody>
        </p:sp>
        <p:sp>
          <p:nvSpPr>
            <p:cNvPr id="18" name="CasellaDiTesto 17">
              <a:extLst>
                <a:ext uri="{FF2B5EF4-FFF2-40B4-BE49-F238E27FC236}">
                  <a16:creationId xmlns:a16="http://schemas.microsoft.com/office/drawing/2014/main" id="{5CE5C052-BE20-42D7-AADD-F64449AC8B63}"/>
                </a:ext>
              </a:extLst>
            </p:cNvPr>
            <p:cNvSpPr txBox="1"/>
            <p:nvPr/>
          </p:nvSpPr>
          <p:spPr>
            <a:xfrm>
              <a:off x="5635632" y="4602430"/>
              <a:ext cx="1079508" cy="337309"/>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it-IT" sz="1600" b="1" dirty="0"/>
                <a:t>Impresa</a:t>
              </a:r>
            </a:p>
          </p:txBody>
        </p:sp>
        <p:sp>
          <p:nvSpPr>
            <p:cNvPr id="19" name="Triangolo isoscele 18">
              <a:extLst>
                <a:ext uri="{FF2B5EF4-FFF2-40B4-BE49-F238E27FC236}">
                  <a16:creationId xmlns:a16="http://schemas.microsoft.com/office/drawing/2014/main" id="{A04A7F35-E485-4168-8576-BFB1FEDD94B4}"/>
                </a:ext>
              </a:extLst>
            </p:cNvPr>
            <p:cNvSpPr/>
            <p:nvPr/>
          </p:nvSpPr>
          <p:spPr bwMode="auto">
            <a:xfrm>
              <a:off x="857223" y="2726742"/>
              <a:ext cx="2357455" cy="1785310"/>
            </a:xfrm>
            <a:prstGeom prst="triangl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lstStyle/>
            <a:p>
              <a:pPr algn="ctr" eaLnBrk="1" hangingPunct="1">
                <a:defRPr/>
              </a:pPr>
              <a:r>
                <a:rPr lang="it-IT" b="1" dirty="0">
                  <a:solidFill>
                    <a:schemeClr val="bg1"/>
                  </a:solidFill>
                </a:rPr>
                <a:t>Valore</a:t>
              </a:r>
            </a:p>
            <a:p>
              <a:pPr algn="ctr" eaLnBrk="1" hangingPunct="1">
                <a:defRPr/>
              </a:pPr>
              <a:r>
                <a:rPr lang="it-IT" b="1" dirty="0">
                  <a:solidFill>
                    <a:schemeClr val="bg1"/>
                  </a:solidFill>
                </a:rPr>
                <a:t>per</a:t>
              </a:r>
            </a:p>
          </p:txBody>
        </p:sp>
        <p:sp>
          <p:nvSpPr>
            <p:cNvPr id="20" name="Triangolo isoscele 19">
              <a:extLst>
                <a:ext uri="{FF2B5EF4-FFF2-40B4-BE49-F238E27FC236}">
                  <a16:creationId xmlns:a16="http://schemas.microsoft.com/office/drawing/2014/main" id="{A241A14F-7DEE-4279-88C3-F80CF5E38D73}"/>
                </a:ext>
              </a:extLst>
            </p:cNvPr>
            <p:cNvSpPr/>
            <p:nvPr/>
          </p:nvSpPr>
          <p:spPr bwMode="auto">
            <a:xfrm>
              <a:off x="4357685" y="2726742"/>
              <a:ext cx="2357454" cy="1785310"/>
            </a:xfrm>
            <a:prstGeom prst="triangle">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lstStyle/>
            <a:p>
              <a:pPr algn="ctr" eaLnBrk="1" hangingPunct="1">
                <a:defRPr/>
              </a:pPr>
              <a:endParaRPr lang="it-IT" b="1" dirty="0">
                <a:solidFill>
                  <a:schemeClr val="bg1"/>
                </a:solidFill>
              </a:endParaRPr>
            </a:p>
            <a:p>
              <a:pPr algn="ctr" eaLnBrk="1" hangingPunct="1">
                <a:defRPr/>
              </a:pPr>
              <a:r>
                <a:rPr lang="it-IT" b="1" dirty="0">
                  <a:solidFill>
                    <a:schemeClr val="bg1"/>
                  </a:solidFill>
                </a:rPr>
                <a:t>Responsabilità</a:t>
              </a:r>
            </a:p>
            <a:p>
              <a:pPr algn="ctr" eaLnBrk="1" hangingPunct="1">
                <a:defRPr/>
              </a:pPr>
              <a:r>
                <a:rPr lang="it-IT" b="1" dirty="0">
                  <a:solidFill>
                    <a:schemeClr val="bg1"/>
                  </a:solidFill>
                </a:rPr>
                <a:t>economica</a:t>
              </a:r>
            </a:p>
          </p:txBody>
        </p:sp>
        <p:sp>
          <p:nvSpPr>
            <p:cNvPr id="21" name="Triangolo isoscele 20">
              <a:extLst>
                <a:ext uri="{FF2B5EF4-FFF2-40B4-BE49-F238E27FC236}">
                  <a16:creationId xmlns:a16="http://schemas.microsoft.com/office/drawing/2014/main" id="{9D6F8995-338D-4655-97F3-6BE596FD0DEA}"/>
                </a:ext>
              </a:extLst>
            </p:cNvPr>
            <p:cNvSpPr/>
            <p:nvPr/>
          </p:nvSpPr>
          <p:spPr bwMode="auto">
            <a:xfrm rot="10800000">
              <a:off x="5578481" y="2718875"/>
              <a:ext cx="2357455" cy="1786541"/>
            </a:xfrm>
            <a:prstGeom prst="triangle">
              <a:avLst/>
            </a:prstGeom>
            <a:solidFill>
              <a:schemeClr val="accent1">
                <a:lumMod val="60000"/>
                <a:lumOff val="40000"/>
              </a:schemeClr>
            </a:solidFill>
            <a:ln>
              <a:solidFill>
                <a:schemeClr val="accent1">
                  <a:lumMod val="75000"/>
                </a:schemeClr>
              </a:solid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wrap="none"/>
            <a:lstStyle/>
            <a:p>
              <a:pPr algn="ctr" eaLnBrk="1" hangingPunct="1">
                <a:defRPr/>
              </a:pPr>
              <a:endParaRPr lang="it-IT" b="1" dirty="0">
                <a:solidFill>
                  <a:schemeClr val="tx1"/>
                </a:solidFill>
              </a:endParaRPr>
            </a:p>
          </p:txBody>
        </p:sp>
        <p:sp>
          <p:nvSpPr>
            <p:cNvPr id="22" name="CasellaDiTesto 21">
              <a:extLst>
                <a:ext uri="{FF2B5EF4-FFF2-40B4-BE49-F238E27FC236}">
                  <a16:creationId xmlns:a16="http://schemas.microsoft.com/office/drawing/2014/main" id="{86C156BC-F783-4918-851A-D43D175D9889}"/>
                </a:ext>
              </a:extLst>
            </p:cNvPr>
            <p:cNvSpPr txBox="1"/>
            <p:nvPr/>
          </p:nvSpPr>
          <p:spPr>
            <a:xfrm>
              <a:off x="6000759" y="2793501"/>
              <a:ext cx="1643075" cy="607454"/>
            </a:xfrm>
            <a:prstGeom prst="rect">
              <a:avLst/>
            </a:prstGeom>
            <a:noFill/>
          </p:spPr>
          <p:txBody>
            <a:bodyPr>
              <a:spAutoFit/>
            </a:bodyPr>
            <a:lstStyle/>
            <a:p>
              <a:pPr algn="ctr" eaLnBrk="1" hangingPunct="1">
                <a:defRPr/>
              </a:pPr>
              <a:r>
                <a:rPr lang="it-IT" b="1" dirty="0">
                  <a:latin typeface="+mn-lt"/>
                </a:rPr>
                <a:t>Responsabilità sociale</a:t>
              </a:r>
            </a:p>
          </p:txBody>
        </p:sp>
        <p:cxnSp>
          <p:nvCxnSpPr>
            <p:cNvPr id="23" name="Connettore 2 22">
              <a:extLst>
                <a:ext uri="{FF2B5EF4-FFF2-40B4-BE49-F238E27FC236}">
                  <a16:creationId xmlns:a16="http://schemas.microsoft.com/office/drawing/2014/main" id="{5B6C50AE-F38A-4FD6-A8DA-C2385AB881B8}"/>
                </a:ext>
              </a:extLst>
            </p:cNvPr>
            <p:cNvCxnSpPr/>
            <p:nvPr/>
          </p:nvCxnSpPr>
          <p:spPr bwMode="auto">
            <a:xfrm rot="5400000">
              <a:off x="1750282" y="4906109"/>
              <a:ext cx="501485" cy="1588"/>
            </a:xfrm>
            <a:prstGeom prst="straightConnector1">
              <a:avLst/>
            </a:prstGeom>
            <a:ln>
              <a:solidFill>
                <a:srgbClr val="000000"/>
              </a:solidFill>
              <a:headEnd type="none" w="med" len="med"/>
              <a:tailEnd type="arrow"/>
            </a:ln>
          </p:spPr>
          <p:style>
            <a:lnRef idx="2">
              <a:schemeClr val="dk1"/>
            </a:lnRef>
            <a:fillRef idx="0">
              <a:schemeClr val="dk1"/>
            </a:fillRef>
            <a:effectRef idx="1">
              <a:schemeClr val="dk1"/>
            </a:effectRef>
            <a:fontRef idx="minor">
              <a:schemeClr val="tx1"/>
            </a:fontRef>
          </p:style>
        </p:cxnSp>
        <p:cxnSp>
          <p:nvCxnSpPr>
            <p:cNvPr id="24" name="Connettore 2 23">
              <a:extLst>
                <a:ext uri="{FF2B5EF4-FFF2-40B4-BE49-F238E27FC236}">
                  <a16:creationId xmlns:a16="http://schemas.microsoft.com/office/drawing/2014/main" id="{1AAE7D6C-6E7C-435B-ADD6-01D2014739BF}"/>
                </a:ext>
              </a:extLst>
            </p:cNvPr>
            <p:cNvCxnSpPr/>
            <p:nvPr/>
          </p:nvCxnSpPr>
          <p:spPr bwMode="auto">
            <a:xfrm rot="5400000">
              <a:off x="6606480" y="4904616"/>
              <a:ext cx="501485" cy="1587"/>
            </a:xfrm>
            <a:prstGeom prst="straightConnector1">
              <a:avLst/>
            </a:prstGeom>
            <a:ln>
              <a:solidFill>
                <a:srgbClr val="000000"/>
              </a:solidFill>
              <a:headEnd type="none" w="med" len="med"/>
              <a:tailEnd type="arrow"/>
            </a:ln>
          </p:spPr>
          <p:style>
            <a:lnRef idx="2">
              <a:schemeClr val="dk1"/>
            </a:lnRef>
            <a:fillRef idx="0">
              <a:schemeClr val="dk1"/>
            </a:fillRef>
            <a:effectRef idx="1">
              <a:schemeClr val="dk1"/>
            </a:effectRef>
            <a:fontRef idx="minor">
              <a:schemeClr val="tx1"/>
            </a:fontRef>
          </p:style>
        </p:cxnSp>
        <p:sp>
          <p:nvSpPr>
            <p:cNvPr id="25" name="Freccia a destra 22">
              <a:extLst>
                <a:ext uri="{FF2B5EF4-FFF2-40B4-BE49-F238E27FC236}">
                  <a16:creationId xmlns:a16="http://schemas.microsoft.com/office/drawing/2014/main" id="{DA12AB32-7465-43A9-901E-920432B6123E}"/>
                </a:ext>
              </a:extLst>
            </p:cNvPr>
            <p:cNvSpPr>
              <a:spLocks noChangeArrowheads="1"/>
            </p:cNvSpPr>
            <p:nvPr/>
          </p:nvSpPr>
          <p:spPr bwMode="auto">
            <a:xfrm>
              <a:off x="3428991" y="3083049"/>
              <a:ext cx="857256" cy="356711"/>
            </a:xfrm>
            <a:prstGeom prst="rightArrow">
              <a:avLst>
                <a:gd name="adj1" fmla="val 50000"/>
                <a:gd name="adj2" fmla="val 50000"/>
              </a:avLst>
            </a:prstGeom>
            <a:solidFill>
              <a:schemeClr val="accent1"/>
            </a:solidFill>
            <a:ln w="9525" algn="ctr">
              <a:solidFill>
                <a:srgbClr val="000000"/>
              </a:solidFill>
              <a:round/>
              <a:headEnd/>
              <a:tailEnd/>
            </a:ln>
          </p:spPr>
          <p:txBody>
            <a:bodyPr wrap="none"/>
            <a:lstStyle/>
            <a:p>
              <a:pPr algn="ctr" eaLnBrk="1" hangingPunct="1">
                <a:defRPr/>
              </a:pPr>
              <a:endParaRPr lang="it-IT" b="1">
                <a:latin typeface="+mn-lt"/>
              </a:endParaRPr>
            </a:p>
          </p:txBody>
        </p:sp>
        <p:sp>
          <p:nvSpPr>
            <p:cNvPr id="26" name="Freccia a destra 23">
              <a:extLst>
                <a:ext uri="{FF2B5EF4-FFF2-40B4-BE49-F238E27FC236}">
                  <a16:creationId xmlns:a16="http://schemas.microsoft.com/office/drawing/2014/main" id="{2EC6FD0F-A9F2-42D1-9C20-C1681356EDB6}"/>
                </a:ext>
              </a:extLst>
            </p:cNvPr>
            <p:cNvSpPr>
              <a:spLocks noChangeArrowheads="1"/>
            </p:cNvSpPr>
            <p:nvPr/>
          </p:nvSpPr>
          <p:spPr bwMode="auto">
            <a:xfrm>
              <a:off x="3428991" y="5021827"/>
              <a:ext cx="857256" cy="356712"/>
            </a:xfrm>
            <a:prstGeom prst="rightArrow">
              <a:avLst>
                <a:gd name="adj1" fmla="val 50000"/>
                <a:gd name="adj2" fmla="val 50000"/>
              </a:avLst>
            </a:prstGeom>
            <a:solidFill>
              <a:schemeClr val="accent1"/>
            </a:solidFill>
            <a:ln w="9525" algn="ctr">
              <a:solidFill>
                <a:srgbClr val="000000"/>
              </a:solidFill>
              <a:round/>
              <a:headEnd/>
              <a:tailEnd/>
            </a:ln>
          </p:spPr>
          <p:txBody>
            <a:bodyPr wrap="none"/>
            <a:lstStyle/>
            <a:p>
              <a:pPr algn="ctr" eaLnBrk="1" hangingPunct="1">
                <a:defRPr/>
              </a:pPr>
              <a:endParaRPr lang="it-IT" b="1">
                <a:latin typeface="+mn-lt"/>
              </a:endParaRPr>
            </a:p>
          </p:txBody>
        </p:sp>
        <p:sp>
          <p:nvSpPr>
            <p:cNvPr id="27" name="CasellaDiTesto 24">
              <a:extLst>
                <a:ext uri="{FF2B5EF4-FFF2-40B4-BE49-F238E27FC236}">
                  <a16:creationId xmlns:a16="http://schemas.microsoft.com/office/drawing/2014/main" id="{92A2F641-FB1F-4600-8AE7-0F3C66EBB233}"/>
                </a:ext>
              </a:extLst>
            </p:cNvPr>
            <p:cNvSpPr txBox="1">
              <a:spLocks noChangeArrowheads="1"/>
            </p:cNvSpPr>
            <p:nvPr/>
          </p:nvSpPr>
          <p:spPr bwMode="auto">
            <a:xfrm>
              <a:off x="1214413" y="5093467"/>
              <a:ext cx="1571636" cy="646260"/>
            </a:xfrm>
            <a:prstGeom prst="rect">
              <a:avLst/>
            </a:prstGeom>
            <a:noFill/>
            <a:ln w="9525">
              <a:noFill/>
              <a:miter lim="800000"/>
              <a:headEnd/>
              <a:tailEnd/>
            </a:ln>
          </p:spPr>
          <p:txBody>
            <a:bodyPr>
              <a:spAutoFit/>
            </a:bodyPr>
            <a:lstStyle/>
            <a:p>
              <a:pPr algn="ctr" eaLnBrk="1" hangingPunct="1">
                <a:defRPr/>
              </a:pPr>
              <a:r>
                <a:rPr lang="it-IT" b="1" dirty="0" err="1">
                  <a:solidFill>
                    <a:srgbClr val="000000"/>
                  </a:solidFill>
                  <a:latin typeface="+mn-lt"/>
                </a:rPr>
                <a:t>one</a:t>
              </a:r>
              <a:r>
                <a:rPr lang="it-IT" b="1" dirty="0">
                  <a:solidFill>
                    <a:srgbClr val="000000"/>
                  </a:solidFill>
                  <a:latin typeface="+mn-lt"/>
                </a:rPr>
                <a:t> bottom line</a:t>
              </a:r>
            </a:p>
          </p:txBody>
        </p:sp>
        <p:sp>
          <p:nvSpPr>
            <p:cNvPr id="28" name="CasellaDiTesto 25">
              <a:extLst>
                <a:ext uri="{FF2B5EF4-FFF2-40B4-BE49-F238E27FC236}">
                  <a16:creationId xmlns:a16="http://schemas.microsoft.com/office/drawing/2014/main" id="{0FDCF59B-7068-4085-8DB6-9EF887620E8A}"/>
                </a:ext>
              </a:extLst>
            </p:cNvPr>
            <p:cNvSpPr txBox="1">
              <a:spLocks noChangeArrowheads="1"/>
            </p:cNvSpPr>
            <p:nvPr/>
          </p:nvSpPr>
          <p:spPr bwMode="auto">
            <a:xfrm>
              <a:off x="6072198" y="5093467"/>
              <a:ext cx="1571636" cy="646260"/>
            </a:xfrm>
            <a:prstGeom prst="rect">
              <a:avLst/>
            </a:prstGeom>
            <a:noFill/>
            <a:ln w="9525">
              <a:noFill/>
              <a:miter lim="800000"/>
              <a:headEnd/>
              <a:tailEnd/>
            </a:ln>
          </p:spPr>
          <p:txBody>
            <a:bodyPr>
              <a:spAutoFit/>
            </a:bodyPr>
            <a:lstStyle/>
            <a:p>
              <a:pPr algn="ctr" eaLnBrk="1" hangingPunct="1">
                <a:defRPr/>
              </a:pPr>
              <a:r>
                <a:rPr lang="it-IT" b="1">
                  <a:solidFill>
                    <a:srgbClr val="000000"/>
                  </a:solidFill>
                  <a:latin typeface="+mn-lt"/>
                </a:rPr>
                <a:t>triple bottom line</a:t>
              </a:r>
            </a:p>
          </p:txBody>
        </p:sp>
      </p:grpSp>
      <p:sp>
        <p:nvSpPr>
          <p:cNvPr id="50179" name="Segnaposto numero diapositiva 28">
            <a:extLst>
              <a:ext uri="{FF2B5EF4-FFF2-40B4-BE49-F238E27FC236}">
                <a16:creationId xmlns:a16="http://schemas.microsoft.com/office/drawing/2014/main" id="{DBA2DE43-58E4-440B-A25C-5DF3F6A1B764}"/>
              </a:ext>
            </a:extLst>
          </p:cNvPr>
          <p:cNvSpPr txBox="1">
            <a:spLocks/>
          </p:cNvSpPr>
          <p:nvPr/>
        </p:nvSpPr>
        <p:spPr bwMode="auto">
          <a:xfrm>
            <a:off x="179388" y="6381750"/>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Tx/>
              <a:buNone/>
            </a:pPr>
            <a:fld id="{25748645-87E8-4F7D-83DE-BDC0125B4F88}" type="slidenum">
              <a:rPr lang="it-IT" altLang="it-IT" sz="1000">
                <a:solidFill>
                  <a:srgbClr val="464653"/>
                </a:solidFill>
                <a:latin typeface="Arial" panose="020B0604020202020204" pitchFamily="34" charset="0"/>
              </a:rPr>
              <a:pPr eaLnBrk="1" hangingPunct="1">
                <a:spcBef>
                  <a:spcPct val="0"/>
                </a:spcBef>
                <a:buClrTx/>
                <a:buSzTx/>
                <a:buFontTx/>
                <a:buNone/>
              </a:pPr>
              <a:t>36</a:t>
            </a:fld>
            <a:endParaRPr lang="it-IT" altLang="it-IT" sz="1000">
              <a:solidFill>
                <a:srgbClr val="464653"/>
              </a:solidFill>
              <a:latin typeface="Arial" panose="020B0604020202020204" pitchFamily="34" charset="0"/>
            </a:endParaRPr>
          </a:p>
        </p:txBody>
      </p:sp>
      <p:sp>
        <p:nvSpPr>
          <p:cNvPr id="29" name="Titolo 9">
            <a:extLst>
              <a:ext uri="{FF2B5EF4-FFF2-40B4-BE49-F238E27FC236}">
                <a16:creationId xmlns:a16="http://schemas.microsoft.com/office/drawing/2014/main" id="{FC9DF75C-6DA6-4C08-ADD6-53FB23B9E20A}"/>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E RENDICONTAZIONE</a:t>
            </a:r>
          </a:p>
        </p:txBody>
      </p:sp>
      <p:sp>
        <p:nvSpPr>
          <p:cNvPr id="30" name="CasellaDiTesto 29">
            <a:extLst>
              <a:ext uri="{FF2B5EF4-FFF2-40B4-BE49-F238E27FC236}">
                <a16:creationId xmlns:a16="http://schemas.microsoft.com/office/drawing/2014/main" id="{DECE2DD4-8327-4B20-8B72-296293573630}"/>
              </a:ext>
            </a:extLst>
          </p:cNvPr>
          <p:cNvSpPr txBox="1"/>
          <p:nvPr/>
        </p:nvSpPr>
        <p:spPr bwMode="auto">
          <a:xfrm>
            <a:off x="7308850" y="3573463"/>
            <a:ext cx="1079500" cy="338137"/>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defRPr/>
            </a:pPr>
            <a:r>
              <a:rPr lang="it-IT" sz="1600" b="1" dirty="0"/>
              <a:t>Ambiente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a:extLst>
              <a:ext uri="{FF2B5EF4-FFF2-40B4-BE49-F238E27FC236}">
                <a16:creationId xmlns:a16="http://schemas.microsoft.com/office/drawing/2014/main" id="{C0508A1C-CF85-4DB7-AB98-3945C79AA27F}"/>
              </a:ext>
            </a:extLst>
          </p:cNvPr>
          <p:cNvSpPr txBox="1">
            <a:spLocks/>
          </p:cNvSpPr>
          <p:nvPr/>
        </p:nvSpPr>
        <p:spPr bwMode="auto">
          <a:xfrm>
            <a:off x="242888" y="1412875"/>
            <a:ext cx="8715375" cy="3960813"/>
          </a:xfrm>
          <a:prstGeom prst="rect">
            <a:avLst/>
          </a:prstGeom>
          <a:noFill/>
          <a:ln w="9525">
            <a:noFill/>
            <a:miter lim="800000"/>
            <a:headEnd/>
            <a:tailEnd/>
          </a:ln>
        </p:spPr>
        <p:txBody>
          <a:bodyPr anchor="ctr"/>
          <a:lstStyle/>
          <a:p>
            <a:pPr algn="ctr">
              <a:lnSpc>
                <a:spcPts val="2700"/>
              </a:lnSpc>
              <a:spcBef>
                <a:spcPts val="600"/>
              </a:spcBef>
              <a:buClr>
                <a:schemeClr val="bg2">
                  <a:lumMod val="10000"/>
                </a:schemeClr>
              </a:buClr>
              <a:buSzPct val="70000"/>
              <a:defRPr/>
            </a:pPr>
            <a:r>
              <a:rPr lang="it-IT" sz="2400" dirty="0">
                <a:solidFill>
                  <a:schemeClr val="tx1">
                    <a:lumMod val="85000"/>
                    <a:lumOff val="15000"/>
                  </a:schemeClr>
                </a:solidFill>
                <a:latin typeface="+mn-lt"/>
                <a:cs typeface="+mn-cs"/>
              </a:rPr>
              <a:t>I </a:t>
            </a:r>
            <a:r>
              <a:rPr lang="it-IT" sz="2400" u="sng" dirty="0">
                <a:solidFill>
                  <a:schemeClr val="tx1">
                    <a:lumMod val="85000"/>
                    <a:lumOff val="15000"/>
                  </a:schemeClr>
                </a:solidFill>
                <a:latin typeface="+mn-lt"/>
                <a:cs typeface="+mn-cs"/>
              </a:rPr>
              <a:t>documenti obbligatori</a:t>
            </a:r>
            <a:r>
              <a:rPr lang="it-IT" sz="2400" dirty="0">
                <a:solidFill>
                  <a:schemeClr val="tx1">
                    <a:lumMod val="85000"/>
                    <a:lumOff val="15000"/>
                  </a:schemeClr>
                </a:solidFill>
                <a:latin typeface="+mn-lt"/>
                <a:cs typeface="+mn-cs"/>
              </a:rPr>
              <a:t> mostrano </a:t>
            </a:r>
            <a:r>
              <a:rPr lang="it-IT" sz="2400" u="sng" dirty="0">
                <a:solidFill>
                  <a:schemeClr val="tx1">
                    <a:lumMod val="85000"/>
                    <a:lumOff val="15000"/>
                  </a:schemeClr>
                </a:solidFill>
                <a:latin typeface="+mn-lt"/>
                <a:cs typeface="+mn-cs"/>
              </a:rPr>
              <a:t>limiti</a:t>
            </a:r>
            <a:r>
              <a:rPr lang="it-IT" sz="2400" dirty="0">
                <a:solidFill>
                  <a:schemeClr val="tx1">
                    <a:lumMod val="85000"/>
                    <a:lumOff val="15000"/>
                  </a:schemeClr>
                </a:solidFill>
                <a:latin typeface="+mn-lt"/>
                <a:cs typeface="+mn-cs"/>
              </a:rPr>
              <a:t> nel fornire una informazione completa, soprattutto per le notizie di carattere non strettamente economico-finanziario</a:t>
            </a:r>
          </a:p>
          <a:p>
            <a:pPr algn="ctr">
              <a:lnSpc>
                <a:spcPts val="2500"/>
              </a:lnSpc>
              <a:spcBef>
                <a:spcPts val="600"/>
              </a:spcBef>
              <a:buClr>
                <a:schemeClr val="bg2">
                  <a:lumMod val="10000"/>
                </a:schemeClr>
              </a:buClr>
              <a:buSzPct val="70000"/>
              <a:defRPr/>
            </a:pPr>
            <a:endParaRPr lang="it-IT" sz="2400" dirty="0">
              <a:solidFill>
                <a:schemeClr val="tx1">
                  <a:lumMod val="85000"/>
                  <a:lumOff val="15000"/>
                </a:schemeClr>
              </a:solidFill>
              <a:latin typeface="+mn-lt"/>
              <a:cs typeface="+mn-cs"/>
            </a:endParaRPr>
          </a:p>
          <a:p>
            <a:pPr>
              <a:lnSpc>
                <a:spcPct val="80000"/>
              </a:lnSpc>
              <a:spcBef>
                <a:spcPts val="600"/>
              </a:spcBef>
              <a:buClr>
                <a:schemeClr val="bg2">
                  <a:lumMod val="10000"/>
                </a:schemeClr>
              </a:buClr>
              <a:buSzPct val="70000"/>
              <a:defRPr/>
            </a:pPr>
            <a:endParaRPr lang="it-IT" sz="2200" dirty="0">
              <a:solidFill>
                <a:schemeClr val="tx1">
                  <a:lumMod val="85000"/>
                  <a:lumOff val="15000"/>
                </a:schemeClr>
              </a:solidFill>
              <a:latin typeface="+mn-lt"/>
              <a:cs typeface="+mn-cs"/>
            </a:endParaRPr>
          </a:p>
          <a:p>
            <a:pPr algn="ctr">
              <a:lnSpc>
                <a:spcPct val="80000"/>
              </a:lnSpc>
              <a:spcBef>
                <a:spcPts val="600"/>
              </a:spcBef>
              <a:spcAft>
                <a:spcPts val="1200"/>
              </a:spcAft>
              <a:buClr>
                <a:schemeClr val="bg2">
                  <a:lumMod val="10000"/>
                </a:schemeClr>
              </a:buClr>
              <a:buSzPct val="70000"/>
              <a:defRPr/>
            </a:pPr>
            <a:r>
              <a:rPr lang="it-IT" sz="2400" b="1" i="1" dirty="0">
                <a:solidFill>
                  <a:schemeClr val="accent1">
                    <a:lumMod val="50000"/>
                  </a:schemeClr>
                </a:solidFill>
                <a:effectLst>
                  <a:outerShdw blurRad="38100" dist="38100" dir="2700000" algn="tl">
                    <a:srgbClr val="000000">
                      <a:alpha val="43137"/>
                    </a:srgbClr>
                  </a:outerShdw>
                </a:effectLst>
                <a:latin typeface="+mn-lt"/>
                <a:cs typeface="+mn-cs"/>
              </a:rPr>
              <a:t>L’informativa volontaria </a:t>
            </a:r>
          </a:p>
          <a:p>
            <a:pPr marL="628650" indent="-274638">
              <a:lnSpc>
                <a:spcPct val="80000"/>
              </a:lnSpc>
              <a:spcBef>
                <a:spcPts val="600"/>
              </a:spcBef>
              <a:buClr>
                <a:schemeClr val="bg2">
                  <a:lumMod val="10000"/>
                </a:schemeClr>
              </a:buClr>
              <a:buSzPct val="70000"/>
              <a:buFont typeface="Arial" panose="020B0604020202020204" pitchFamily="34" charset="0"/>
              <a:buChar char="•"/>
              <a:defRPr/>
            </a:pPr>
            <a:r>
              <a:rPr lang="it-IT" sz="2200" i="1" dirty="0">
                <a:solidFill>
                  <a:schemeClr val="tx1">
                    <a:lumMod val="85000"/>
                    <a:lumOff val="15000"/>
                  </a:schemeClr>
                </a:solidFill>
                <a:latin typeface="+mj-lt"/>
              </a:rPr>
              <a:t>possibile punto di incontro tra domanda e offerta informativa</a:t>
            </a:r>
          </a:p>
          <a:p>
            <a:pPr marL="628650" indent="-274638">
              <a:lnSpc>
                <a:spcPct val="80000"/>
              </a:lnSpc>
              <a:spcBef>
                <a:spcPts val="600"/>
              </a:spcBef>
              <a:buClr>
                <a:schemeClr val="bg2">
                  <a:lumMod val="10000"/>
                </a:schemeClr>
              </a:buClr>
              <a:buSzPct val="70000"/>
              <a:buFont typeface="Arial" panose="020B0604020202020204" pitchFamily="34" charset="0"/>
              <a:buChar char="•"/>
              <a:defRPr/>
            </a:pPr>
            <a:r>
              <a:rPr lang="it-IT" sz="2200" i="1" dirty="0">
                <a:solidFill>
                  <a:schemeClr val="tx1">
                    <a:lumMod val="85000"/>
                    <a:lumOff val="15000"/>
                  </a:schemeClr>
                </a:solidFill>
                <a:latin typeface="+mj-lt"/>
                <a:cs typeface="+mn-cs"/>
              </a:rPr>
              <a:t>non </a:t>
            </a:r>
            <a:r>
              <a:rPr lang="it-IT" sz="2200" i="1" dirty="0">
                <a:solidFill>
                  <a:schemeClr val="tx1">
                    <a:lumMod val="85000"/>
                    <a:lumOff val="15000"/>
                  </a:schemeClr>
                </a:solidFill>
                <a:latin typeface="+mj-lt"/>
              </a:rPr>
              <a:t>è </a:t>
            </a:r>
            <a:r>
              <a:rPr lang="it-IT" sz="2200" i="1" dirty="0">
                <a:solidFill>
                  <a:schemeClr val="tx1">
                    <a:lumMod val="85000"/>
                    <a:lumOff val="15000"/>
                  </a:schemeClr>
                </a:solidFill>
                <a:latin typeface="+mj-lt"/>
                <a:cs typeface="+mn-cs"/>
              </a:rPr>
              <a:t>richiesta da esplicite fonti normative (fino al 2017)</a:t>
            </a:r>
          </a:p>
          <a:p>
            <a:pPr marL="628650" indent="-274638">
              <a:spcBef>
                <a:spcPts val="600"/>
              </a:spcBef>
              <a:buClr>
                <a:schemeClr val="bg2">
                  <a:lumMod val="10000"/>
                </a:schemeClr>
              </a:buClr>
              <a:buSzPct val="70000"/>
              <a:buFont typeface="Arial" panose="020B0604020202020204" pitchFamily="34" charset="0"/>
              <a:buChar char="•"/>
              <a:defRPr/>
            </a:pPr>
            <a:r>
              <a:rPr lang="it-IT" sz="2200" i="1" dirty="0">
                <a:solidFill>
                  <a:schemeClr val="tx1">
                    <a:lumMod val="85000"/>
                    <a:lumOff val="15000"/>
                  </a:schemeClr>
                </a:solidFill>
                <a:latin typeface="+mj-lt"/>
                <a:cs typeface="+mn-cs"/>
              </a:rPr>
              <a:t>è proposta da ciascuna impresa a </a:t>
            </a:r>
            <a:r>
              <a:rPr lang="it-IT" sz="2200" i="1" u="sng" dirty="0">
                <a:solidFill>
                  <a:schemeClr val="tx1">
                    <a:lumMod val="85000"/>
                    <a:lumOff val="15000"/>
                  </a:schemeClr>
                </a:solidFill>
                <a:latin typeface="+mj-lt"/>
                <a:cs typeface="+mn-cs"/>
              </a:rPr>
              <a:t>completamento dell’informazione obbligatoria</a:t>
            </a:r>
            <a:r>
              <a:rPr lang="it-IT" sz="2200" i="1" dirty="0">
                <a:solidFill>
                  <a:schemeClr val="tx1">
                    <a:lumMod val="85000"/>
                    <a:lumOff val="15000"/>
                  </a:schemeClr>
                </a:solidFill>
                <a:latin typeface="+mj-lt"/>
                <a:cs typeface="+mn-cs"/>
              </a:rPr>
              <a:t> in risposta alle esigenze emerse in relazione alla considerazione di un sempre più ampio pubblico di stakeholder</a:t>
            </a:r>
          </a:p>
        </p:txBody>
      </p:sp>
      <p:sp>
        <p:nvSpPr>
          <p:cNvPr id="9" name="Freccia in giù 8">
            <a:extLst>
              <a:ext uri="{FF2B5EF4-FFF2-40B4-BE49-F238E27FC236}">
                <a16:creationId xmlns:a16="http://schemas.microsoft.com/office/drawing/2014/main" id="{078ACF23-1B38-45F1-84B0-DB0A0720FD73}"/>
              </a:ext>
            </a:extLst>
          </p:cNvPr>
          <p:cNvSpPr/>
          <p:nvPr/>
        </p:nvSpPr>
        <p:spPr>
          <a:xfrm>
            <a:off x="4287962" y="2639764"/>
            <a:ext cx="500062" cy="357188"/>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a:p>
        </p:txBody>
      </p:sp>
      <p:sp>
        <p:nvSpPr>
          <p:cNvPr id="51206" name="Segnaposto numero diapositiva 28">
            <a:extLst>
              <a:ext uri="{FF2B5EF4-FFF2-40B4-BE49-F238E27FC236}">
                <a16:creationId xmlns:a16="http://schemas.microsoft.com/office/drawing/2014/main" id="{3C1C2A21-E9E1-4BC8-9B58-EABF18720E83}"/>
              </a:ext>
            </a:extLst>
          </p:cNvPr>
          <p:cNvSpPr txBox="1">
            <a:spLocks/>
          </p:cNvSpPr>
          <p:nvPr/>
        </p:nvSpPr>
        <p:spPr bwMode="auto">
          <a:xfrm>
            <a:off x="179388" y="6381750"/>
            <a:ext cx="1219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Tx/>
              <a:buNone/>
            </a:pPr>
            <a:fld id="{9790A32F-07CF-46D9-B567-794B9FF88B54}" type="slidenum">
              <a:rPr lang="it-IT" altLang="it-IT" sz="1000">
                <a:solidFill>
                  <a:srgbClr val="464653"/>
                </a:solidFill>
                <a:latin typeface="Arial" panose="020B0604020202020204" pitchFamily="34" charset="0"/>
              </a:rPr>
              <a:pPr eaLnBrk="1" hangingPunct="1">
                <a:spcBef>
                  <a:spcPct val="0"/>
                </a:spcBef>
                <a:buClrTx/>
                <a:buSzTx/>
                <a:buFontTx/>
                <a:buNone/>
              </a:pPr>
              <a:t>37</a:t>
            </a:fld>
            <a:endParaRPr lang="it-IT" altLang="it-IT" sz="1000">
              <a:solidFill>
                <a:srgbClr val="464653"/>
              </a:solidFill>
              <a:latin typeface="Arial" panose="020B0604020202020204" pitchFamily="34" charset="0"/>
            </a:endParaRPr>
          </a:p>
        </p:txBody>
      </p:sp>
      <p:sp>
        <p:nvSpPr>
          <p:cNvPr id="10" name="Rettangolo 9">
            <a:extLst>
              <a:ext uri="{FF2B5EF4-FFF2-40B4-BE49-F238E27FC236}">
                <a16:creationId xmlns:a16="http://schemas.microsoft.com/office/drawing/2014/main" id="{8347E25F-9406-45B8-BD98-836972663F0D}"/>
              </a:ext>
            </a:extLst>
          </p:cNvPr>
          <p:cNvSpPr/>
          <p:nvPr/>
        </p:nvSpPr>
        <p:spPr>
          <a:xfrm>
            <a:off x="363538" y="5622925"/>
            <a:ext cx="8572500" cy="830263"/>
          </a:xfrm>
          <a:prstGeom prst="rect">
            <a:avLst/>
          </a:prstGeom>
        </p:spPr>
        <p:txBody>
          <a:bodyPr>
            <a:spAutoFit/>
          </a:bodyPr>
          <a:lstStyle/>
          <a:p>
            <a:pPr algn="ctr" eaLnBrk="1" hangingPunct="1">
              <a:spcBef>
                <a:spcPct val="20000"/>
              </a:spcBef>
              <a:buClr>
                <a:schemeClr val="tx2"/>
              </a:buClr>
              <a:buSzPct val="75000"/>
              <a:buFont typeface="Wingdings" pitchFamily="2" charset="2"/>
              <a:buNone/>
              <a:defRPr/>
            </a:pPr>
            <a:r>
              <a:rPr lang="it-IT" sz="2400" b="1" i="1" dirty="0">
                <a:solidFill>
                  <a:schemeClr val="accent1">
                    <a:lumMod val="50000"/>
                  </a:schemeClr>
                </a:solidFill>
                <a:effectLst>
                  <a:outerShdw blurRad="38100" dist="38100" dir="2700000" algn="tl">
                    <a:srgbClr val="FFFFFF"/>
                  </a:outerShdw>
                </a:effectLst>
                <a:latin typeface="+mn-lt"/>
              </a:rPr>
              <a:t>Riguarda fatti o notizie la cui conoscenza può essere utile per gli investitori e il mercato</a:t>
            </a:r>
          </a:p>
        </p:txBody>
      </p:sp>
      <p:sp>
        <p:nvSpPr>
          <p:cNvPr id="6" name="Titolo 9">
            <a:extLst>
              <a:ext uri="{FF2B5EF4-FFF2-40B4-BE49-F238E27FC236}">
                <a16:creationId xmlns:a16="http://schemas.microsoft.com/office/drawing/2014/main" id="{F6489DDE-864E-45DC-A330-C84FB188C9FE}"/>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E RENDICONTAZIONE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12">
            <a:extLst>
              <a:ext uri="{FF2B5EF4-FFF2-40B4-BE49-F238E27FC236}">
                <a16:creationId xmlns:a16="http://schemas.microsoft.com/office/drawing/2014/main" id="{AA9C248D-4C4D-4CC8-91B2-F69AA03B1D46}"/>
              </a:ext>
            </a:extLst>
          </p:cNvPr>
          <p:cNvSpPr/>
          <p:nvPr/>
        </p:nvSpPr>
        <p:spPr>
          <a:xfrm>
            <a:off x="1357313" y="5281613"/>
            <a:ext cx="6429375" cy="523875"/>
          </a:xfrm>
          <a:prstGeom prst="rect">
            <a:avLst/>
          </a:prstGeom>
          <a:ln/>
        </p:spPr>
        <p:style>
          <a:lnRef idx="3">
            <a:schemeClr val="lt1"/>
          </a:lnRef>
          <a:fillRef idx="1">
            <a:schemeClr val="accent1"/>
          </a:fillRef>
          <a:effectRef idx="1">
            <a:schemeClr val="accent1"/>
          </a:effectRef>
          <a:fontRef idx="minor">
            <a:schemeClr val="lt1"/>
          </a:fontRef>
        </p:style>
        <p:txBody>
          <a:bodyPr anchor="ctr">
            <a:spAutoFit/>
          </a:bodyPr>
          <a:lstStyle/>
          <a:p>
            <a:pPr algn="ctr" eaLnBrk="1" hangingPunct="1">
              <a:defRPr/>
            </a:pPr>
            <a:r>
              <a:rPr lang="en-US" sz="2800" b="1" dirty="0">
                <a:solidFill>
                  <a:schemeClr val="bg1"/>
                </a:solidFill>
                <a:cs typeface="Arial" pitchFamily="34" charset="0"/>
              </a:rPr>
              <a:t>ACCOUNTABILITY</a:t>
            </a:r>
            <a:r>
              <a:rPr lang="en-US" sz="2800" b="1" dirty="0">
                <a:solidFill>
                  <a:srgbClr val="464653"/>
                </a:solidFill>
                <a:cs typeface="Arial" pitchFamily="34" charset="0"/>
              </a:rPr>
              <a:t> </a:t>
            </a:r>
          </a:p>
        </p:txBody>
      </p:sp>
      <p:sp>
        <p:nvSpPr>
          <p:cNvPr id="52227" name="Rectangle 108">
            <a:extLst>
              <a:ext uri="{FF2B5EF4-FFF2-40B4-BE49-F238E27FC236}">
                <a16:creationId xmlns:a16="http://schemas.microsoft.com/office/drawing/2014/main" id="{411CD29A-CB30-4D3A-8D4A-610F3C76AE93}"/>
              </a:ext>
            </a:extLst>
          </p:cNvPr>
          <p:cNvSpPr>
            <a:spLocks noChangeArrowheads="1"/>
          </p:cNvSpPr>
          <p:nvPr/>
        </p:nvSpPr>
        <p:spPr bwMode="auto">
          <a:xfrm>
            <a:off x="1357313" y="4262438"/>
            <a:ext cx="64293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algn="ctr" eaLnBrk="1" hangingPunct="1">
              <a:spcBef>
                <a:spcPct val="0"/>
              </a:spcBef>
              <a:buClr>
                <a:srgbClr val="525B7E"/>
              </a:buClr>
              <a:buSzTx/>
              <a:buFontTx/>
              <a:buNone/>
            </a:pPr>
            <a:r>
              <a:rPr lang="it-IT" altLang="it-IT" sz="2400">
                <a:solidFill>
                  <a:srgbClr val="000000"/>
                </a:solidFill>
              </a:rPr>
              <a:t>Dovere di rendere conto di quanto fatto </a:t>
            </a:r>
            <a:endParaRPr lang="en-US" altLang="it-IT" sz="2400">
              <a:solidFill>
                <a:srgbClr val="000000"/>
              </a:solidFill>
            </a:endParaRPr>
          </a:p>
        </p:txBody>
      </p:sp>
      <p:sp>
        <p:nvSpPr>
          <p:cNvPr id="36" name="Rectangle 108">
            <a:extLst>
              <a:ext uri="{FF2B5EF4-FFF2-40B4-BE49-F238E27FC236}">
                <a16:creationId xmlns:a16="http://schemas.microsoft.com/office/drawing/2014/main" id="{B6BDC405-63BE-4277-9734-327FEA941D68}"/>
              </a:ext>
            </a:extLst>
          </p:cNvPr>
          <p:cNvSpPr>
            <a:spLocks noChangeArrowheads="1"/>
          </p:cNvSpPr>
          <p:nvPr/>
        </p:nvSpPr>
        <p:spPr bwMode="auto">
          <a:xfrm>
            <a:off x="2268538" y="1690688"/>
            <a:ext cx="4606925" cy="5715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lIns="92075" tIns="46038" rIns="92075" bIns="46038" anchor="ctr"/>
          <a:lstStyle/>
          <a:p>
            <a:pPr algn="ctr" eaLnBrk="1" hangingPunct="1">
              <a:buClr>
                <a:srgbClr val="727CA3">
                  <a:lumMod val="75000"/>
                </a:srgbClr>
              </a:buClr>
              <a:defRPr/>
            </a:pPr>
            <a:r>
              <a:rPr lang="it-IT" sz="2400" b="1" dirty="0">
                <a:solidFill>
                  <a:prstClr val="black"/>
                </a:solidFill>
                <a:effectLst>
                  <a:outerShdw blurRad="38100" dist="38100" dir="2700000" algn="tl">
                    <a:srgbClr val="000000">
                      <a:alpha val="43137"/>
                    </a:srgbClr>
                  </a:outerShdw>
                </a:effectLst>
                <a:cs typeface="Arial" pitchFamily="34" charset="0"/>
              </a:rPr>
              <a:t>RENDICONTAZIONE SOCIALE</a:t>
            </a:r>
            <a:endParaRPr lang="en-US" sz="2400" b="1" dirty="0">
              <a:solidFill>
                <a:prstClr val="black"/>
              </a:solidFill>
              <a:effectLst>
                <a:outerShdw blurRad="38100" dist="38100" dir="2700000" algn="tl">
                  <a:srgbClr val="000000">
                    <a:alpha val="43137"/>
                  </a:srgbClr>
                </a:outerShdw>
              </a:effectLst>
              <a:cs typeface="Arial" pitchFamily="34" charset="0"/>
            </a:endParaRPr>
          </a:p>
        </p:txBody>
      </p:sp>
      <p:sp>
        <p:nvSpPr>
          <p:cNvPr id="37" name="Freccia in giù 36">
            <a:extLst>
              <a:ext uri="{FF2B5EF4-FFF2-40B4-BE49-F238E27FC236}">
                <a16:creationId xmlns:a16="http://schemas.microsoft.com/office/drawing/2014/main" id="{33FD91B0-E7AF-4566-87FD-959992199771}"/>
              </a:ext>
            </a:extLst>
          </p:cNvPr>
          <p:cNvSpPr/>
          <p:nvPr/>
        </p:nvSpPr>
        <p:spPr>
          <a:xfrm>
            <a:off x="4357688" y="2476500"/>
            <a:ext cx="428625" cy="214313"/>
          </a:xfrm>
          <a:prstGeom prst="downArrow">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it-IT">
              <a:solidFill>
                <a:prstClr val="white"/>
              </a:solidFill>
            </a:endParaRPr>
          </a:p>
        </p:txBody>
      </p:sp>
      <p:sp>
        <p:nvSpPr>
          <p:cNvPr id="38" name="Freccia in giù 37">
            <a:extLst>
              <a:ext uri="{FF2B5EF4-FFF2-40B4-BE49-F238E27FC236}">
                <a16:creationId xmlns:a16="http://schemas.microsoft.com/office/drawing/2014/main" id="{74325E59-16EF-4026-BC0A-D5ADC2E124CD}"/>
              </a:ext>
            </a:extLst>
          </p:cNvPr>
          <p:cNvSpPr/>
          <p:nvPr/>
        </p:nvSpPr>
        <p:spPr>
          <a:xfrm>
            <a:off x="4357688" y="4006850"/>
            <a:ext cx="428625" cy="214313"/>
          </a:xfrm>
          <a:prstGeom prst="downArrow">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it-IT">
              <a:solidFill>
                <a:prstClr val="white"/>
              </a:solidFill>
            </a:endParaRPr>
          </a:p>
        </p:txBody>
      </p:sp>
      <p:sp>
        <p:nvSpPr>
          <p:cNvPr id="39" name="Rectangle 108">
            <a:extLst>
              <a:ext uri="{FF2B5EF4-FFF2-40B4-BE49-F238E27FC236}">
                <a16:creationId xmlns:a16="http://schemas.microsoft.com/office/drawing/2014/main" id="{B68460FB-1382-41DA-AAB6-5526F4759990}"/>
              </a:ext>
            </a:extLst>
          </p:cNvPr>
          <p:cNvSpPr>
            <a:spLocks noChangeArrowheads="1"/>
          </p:cNvSpPr>
          <p:nvPr/>
        </p:nvSpPr>
        <p:spPr bwMode="auto">
          <a:xfrm>
            <a:off x="571500" y="2762250"/>
            <a:ext cx="8001000" cy="928688"/>
          </a:xfrm>
          <a:prstGeom prst="roundRect">
            <a:avLst>
              <a:gd name="adj" fmla="val 50000"/>
            </a:avLst>
          </a:prstGeom>
          <a:ln>
            <a:headEnd/>
            <a:tailEnd/>
          </a:ln>
        </p:spPr>
        <p:style>
          <a:lnRef idx="1">
            <a:schemeClr val="accent1"/>
          </a:lnRef>
          <a:fillRef idx="2">
            <a:schemeClr val="accent1"/>
          </a:fillRef>
          <a:effectRef idx="1">
            <a:schemeClr val="accent1"/>
          </a:effectRef>
          <a:fontRef idx="minor">
            <a:schemeClr val="dk1"/>
          </a:fontRef>
        </p:style>
        <p:txBody>
          <a:bodyPr lIns="92075" tIns="46038" rIns="92075" bIns="46038" anchor="ctr"/>
          <a:lstStyle/>
          <a:p>
            <a:pPr algn="ctr" eaLnBrk="1" hangingPunct="1">
              <a:lnSpc>
                <a:spcPts val="2100"/>
              </a:lnSpc>
              <a:spcAft>
                <a:spcPts val="1200"/>
              </a:spcAft>
              <a:defRPr/>
            </a:pPr>
            <a:r>
              <a:rPr lang="it-IT" sz="2400" b="1" i="1" dirty="0">
                <a:solidFill>
                  <a:prstClr val="black"/>
                </a:solidFill>
                <a:effectLst>
                  <a:outerShdw blurRad="38100" dist="38100" dir="2700000" algn="tl">
                    <a:srgbClr val="000000">
                      <a:alpha val="43137"/>
                    </a:srgbClr>
                  </a:outerShdw>
                </a:effectLst>
              </a:rPr>
              <a:t>Risultato di un processo e non di un singolo atto</a:t>
            </a:r>
          </a:p>
        </p:txBody>
      </p:sp>
      <p:sp>
        <p:nvSpPr>
          <p:cNvPr id="40" name="Freccia in giù 39">
            <a:extLst>
              <a:ext uri="{FF2B5EF4-FFF2-40B4-BE49-F238E27FC236}">
                <a16:creationId xmlns:a16="http://schemas.microsoft.com/office/drawing/2014/main" id="{E13D98D2-C0FC-43CA-8761-E4C0373D613F}"/>
              </a:ext>
            </a:extLst>
          </p:cNvPr>
          <p:cNvSpPr/>
          <p:nvPr/>
        </p:nvSpPr>
        <p:spPr>
          <a:xfrm>
            <a:off x="4357688" y="4870450"/>
            <a:ext cx="428625" cy="214313"/>
          </a:xfrm>
          <a:prstGeom prst="downArrow">
            <a:avLst/>
          </a:prstGeom>
        </p:spPr>
        <p:style>
          <a:lnRef idx="2">
            <a:schemeClr val="accent1"/>
          </a:lnRef>
          <a:fillRef idx="1">
            <a:schemeClr val="lt1"/>
          </a:fillRef>
          <a:effectRef idx="0">
            <a:schemeClr val="accent1"/>
          </a:effectRef>
          <a:fontRef idx="minor">
            <a:schemeClr val="dk1"/>
          </a:fontRef>
        </p:style>
        <p:txBody>
          <a:bodyPr anchor="ctr"/>
          <a:lstStyle/>
          <a:p>
            <a:pPr algn="ctr" eaLnBrk="1" hangingPunct="1">
              <a:defRPr/>
            </a:pPr>
            <a:endParaRPr lang="it-IT">
              <a:solidFill>
                <a:prstClr val="white"/>
              </a:solidFill>
            </a:endParaRPr>
          </a:p>
        </p:txBody>
      </p:sp>
      <p:sp>
        <p:nvSpPr>
          <p:cNvPr id="9" name="Rettangolo arrotondato 8">
            <a:extLst>
              <a:ext uri="{FF2B5EF4-FFF2-40B4-BE49-F238E27FC236}">
                <a16:creationId xmlns:a16="http://schemas.microsoft.com/office/drawing/2014/main" id="{B8289CDC-36FB-4E5D-B25A-2D8913A1E5A6}"/>
              </a:ext>
            </a:extLst>
          </p:cNvPr>
          <p:cNvSpPr/>
          <p:nvPr/>
        </p:nvSpPr>
        <p:spPr>
          <a:xfrm>
            <a:off x="395288" y="404813"/>
            <a:ext cx="8353425" cy="79216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0" name="Titolo 9">
            <a:extLst>
              <a:ext uri="{FF2B5EF4-FFF2-40B4-BE49-F238E27FC236}">
                <a16:creationId xmlns:a16="http://schemas.microsoft.com/office/drawing/2014/main" id="{400860DE-1BC2-4C54-B12C-6A1AC5154B38}"/>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E RENDICONTAZIONE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9">
            <a:extLst>
              <a:ext uri="{FF2B5EF4-FFF2-40B4-BE49-F238E27FC236}">
                <a16:creationId xmlns:a16="http://schemas.microsoft.com/office/drawing/2014/main" id="{5E892AA3-CBD5-46E3-B170-51844D0D570F}"/>
              </a:ext>
            </a:extLst>
          </p:cNvPr>
          <p:cNvSpPr txBox="1">
            <a:spLocks noChangeArrowheads="1"/>
          </p:cNvSpPr>
          <p:nvPr/>
        </p:nvSpPr>
        <p:spPr bwMode="auto">
          <a:xfrm>
            <a:off x="1281113" y="2276475"/>
            <a:ext cx="1800225" cy="452438"/>
          </a:xfrm>
          <a:prstGeom prst="rect">
            <a:avLst/>
          </a:prstGeom>
          <a:ln>
            <a:solidFill>
              <a:schemeClr val="accent1">
                <a:lumMod val="75000"/>
              </a:schemeClr>
            </a:solid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eaLnBrk="1" hangingPunct="1">
              <a:lnSpc>
                <a:spcPct val="90000"/>
              </a:lnSpc>
              <a:defRPr/>
            </a:pPr>
            <a:r>
              <a:rPr lang="it-IT" sz="2600" b="1" i="1" dirty="0">
                <a:solidFill>
                  <a:srgbClr val="464653"/>
                </a:solidFill>
              </a:rPr>
              <a:t>INDIRETTA</a:t>
            </a:r>
            <a:endParaRPr lang="it-IT" sz="2600" i="1" dirty="0">
              <a:solidFill>
                <a:srgbClr val="464653"/>
              </a:solidFill>
            </a:endParaRPr>
          </a:p>
        </p:txBody>
      </p:sp>
      <p:sp>
        <p:nvSpPr>
          <p:cNvPr id="29700" name="Rectangle 5">
            <a:extLst>
              <a:ext uri="{FF2B5EF4-FFF2-40B4-BE49-F238E27FC236}">
                <a16:creationId xmlns:a16="http://schemas.microsoft.com/office/drawing/2014/main" id="{CF34AC7F-4A8A-4CC8-B2B0-97B60C378A18}"/>
              </a:ext>
            </a:extLst>
          </p:cNvPr>
          <p:cNvSpPr>
            <a:spLocks noChangeArrowheads="1"/>
          </p:cNvSpPr>
          <p:nvPr/>
        </p:nvSpPr>
        <p:spPr bwMode="auto">
          <a:xfrm>
            <a:off x="428625" y="1341438"/>
            <a:ext cx="83581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600"/>
              </a:spcBef>
              <a:buClr>
                <a:schemeClr val="accent1"/>
              </a:buClr>
              <a:buSzPct val="76000"/>
              <a:buFont typeface="Wingdings 3" pitchFamily="18" charset="2"/>
              <a:buChar char=""/>
              <a:tabLst>
                <a:tab pos="0" algn="l"/>
              </a:tabLst>
              <a:defRPr sz="2600">
                <a:solidFill>
                  <a:schemeClr val="tx1"/>
                </a:solidFill>
                <a:latin typeface="Calibri" pitchFamily="34" charset="0"/>
              </a:defRPr>
            </a:lvl1pPr>
            <a:lvl2pPr marL="742950" indent="-285750">
              <a:spcBef>
                <a:spcPts val="500"/>
              </a:spcBef>
              <a:buClr>
                <a:schemeClr val="accent2"/>
              </a:buClr>
              <a:buSzPct val="76000"/>
              <a:buFont typeface="Wingdings 3" pitchFamily="18" charset="2"/>
              <a:buChar char=""/>
              <a:tabLst>
                <a:tab pos="0" algn="l"/>
              </a:tabLst>
              <a:defRPr sz="2300">
                <a:solidFill>
                  <a:schemeClr val="tx2"/>
                </a:solidFill>
                <a:latin typeface="Calibri" pitchFamily="34" charset="0"/>
              </a:defRPr>
            </a:lvl2pPr>
            <a:lvl3pPr marL="1143000" indent="-228600">
              <a:spcBef>
                <a:spcPts val="500"/>
              </a:spcBef>
              <a:buClr>
                <a:srgbClr val="BCBCBC"/>
              </a:buClr>
              <a:buSzPct val="76000"/>
              <a:buFont typeface="Wingdings 3" pitchFamily="18" charset="2"/>
              <a:buChar char=""/>
              <a:tabLst>
                <a:tab pos="0" algn="l"/>
              </a:tabLst>
              <a:defRPr sz="2000">
                <a:solidFill>
                  <a:schemeClr val="tx1"/>
                </a:solidFill>
                <a:latin typeface="Calibri" pitchFamily="34" charset="0"/>
              </a:defRPr>
            </a:lvl3pPr>
            <a:lvl4pPr marL="1600200" indent="-228600">
              <a:spcBef>
                <a:spcPts val="400"/>
              </a:spcBef>
              <a:buClr>
                <a:srgbClr val="8BA2B4"/>
              </a:buClr>
              <a:buSzPct val="70000"/>
              <a:buFont typeface="Wingdings" pitchFamily="2" charset="2"/>
              <a:buChar char=""/>
              <a:tabLst>
                <a:tab pos="0" algn="l"/>
              </a:tabLst>
              <a:defRPr>
                <a:solidFill>
                  <a:schemeClr val="tx1"/>
                </a:solidFill>
                <a:latin typeface="Calibri" pitchFamily="34" charset="0"/>
              </a:defRPr>
            </a:lvl4pPr>
            <a:lvl5pPr marL="2057400" indent="-228600">
              <a:spcBef>
                <a:spcPts val="300"/>
              </a:spcBef>
              <a:buClr>
                <a:schemeClr val="accent2"/>
              </a:buClr>
              <a:buSzPct val="70000"/>
              <a:buFont typeface="Wingdings" pitchFamily="2" charset="2"/>
              <a:buChar char=""/>
              <a:tabLst>
                <a:tab pos="0" algn="l"/>
              </a:tabLst>
              <a:defRPr sz="1600">
                <a:solidFill>
                  <a:schemeClr val="tx1"/>
                </a:solidFill>
                <a:latin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tabLst>
                <a:tab pos="0" algn="l"/>
              </a:tabLst>
              <a:defRPr sz="1600">
                <a:solidFill>
                  <a:schemeClr val="tx1"/>
                </a:solidFill>
                <a:latin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tabLst>
                <a:tab pos="0" algn="l"/>
              </a:tabLst>
              <a:defRPr sz="1600">
                <a:solidFill>
                  <a:schemeClr val="tx1"/>
                </a:solidFill>
                <a:latin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tabLst>
                <a:tab pos="0" algn="l"/>
              </a:tabLst>
              <a:defRPr sz="1600">
                <a:solidFill>
                  <a:schemeClr val="tx1"/>
                </a:solidFill>
                <a:latin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tabLst>
                <a:tab pos="0" algn="l"/>
              </a:tabLst>
              <a:defRPr sz="1600">
                <a:solidFill>
                  <a:schemeClr val="tx1"/>
                </a:solidFill>
                <a:latin typeface="Calibri" pitchFamily="34" charset="0"/>
              </a:defRPr>
            </a:lvl9pPr>
          </a:lstStyle>
          <a:p>
            <a:pPr algn="ctr" eaLnBrk="1" hangingPunct="1">
              <a:lnSpc>
                <a:spcPct val="80000"/>
              </a:lnSpc>
              <a:spcBef>
                <a:spcPct val="20000"/>
              </a:spcBef>
              <a:buClrTx/>
              <a:buSzTx/>
              <a:buFontTx/>
              <a:buNone/>
              <a:defRPr/>
            </a:pPr>
            <a:r>
              <a:rPr lang="it-IT" altLang="it-IT" b="1" dirty="0">
                <a:solidFill>
                  <a:schemeClr val="accent1">
                    <a:lumMod val="50000"/>
                  </a:schemeClr>
                </a:solidFill>
              </a:rPr>
              <a:t>STRUMENTI DI ACCOUNTABILITY</a:t>
            </a:r>
          </a:p>
        </p:txBody>
      </p:sp>
      <p:sp>
        <p:nvSpPr>
          <p:cNvPr id="27" name="Freccia a destra 5">
            <a:extLst>
              <a:ext uri="{FF2B5EF4-FFF2-40B4-BE49-F238E27FC236}">
                <a16:creationId xmlns:a16="http://schemas.microsoft.com/office/drawing/2014/main" id="{1C92C0EB-5407-47F4-A8B5-869D8D7DF837}"/>
              </a:ext>
            </a:extLst>
          </p:cNvPr>
          <p:cNvSpPr>
            <a:spLocks noChangeArrowheads="1"/>
          </p:cNvSpPr>
          <p:nvPr/>
        </p:nvSpPr>
        <p:spPr bwMode="auto">
          <a:xfrm rot="5400000">
            <a:off x="6661151" y="3089275"/>
            <a:ext cx="322262" cy="357187"/>
          </a:xfrm>
          <a:prstGeom prst="rightArrow">
            <a:avLst>
              <a:gd name="adj1" fmla="val 50000"/>
              <a:gd name="adj2" fmla="val 50000"/>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sz="2600">
              <a:solidFill>
                <a:srgbClr val="464653"/>
              </a:solidFill>
              <a:cs typeface="Arial" charset="0"/>
            </a:endParaRPr>
          </a:p>
        </p:txBody>
      </p:sp>
      <p:sp>
        <p:nvSpPr>
          <p:cNvPr id="28" name="Text Box 9">
            <a:extLst>
              <a:ext uri="{FF2B5EF4-FFF2-40B4-BE49-F238E27FC236}">
                <a16:creationId xmlns:a16="http://schemas.microsoft.com/office/drawing/2014/main" id="{DC8BF971-AC80-42E9-B876-1C55026FA44A}"/>
              </a:ext>
            </a:extLst>
          </p:cNvPr>
          <p:cNvSpPr txBox="1">
            <a:spLocks noChangeArrowheads="1"/>
          </p:cNvSpPr>
          <p:nvPr/>
        </p:nvSpPr>
        <p:spPr bwMode="auto">
          <a:xfrm>
            <a:off x="5929313" y="2276475"/>
            <a:ext cx="1800225" cy="452438"/>
          </a:xfrm>
          <a:prstGeom prst="rect">
            <a:avLst/>
          </a:prstGeom>
          <a:ln>
            <a:solidFill>
              <a:schemeClr val="accent1">
                <a:lumMod val="75000"/>
              </a:schemeClr>
            </a:solid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eaLnBrk="1" hangingPunct="1">
              <a:lnSpc>
                <a:spcPct val="90000"/>
              </a:lnSpc>
              <a:defRPr/>
            </a:pPr>
            <a:r>
              <a:rPr lang="it-IT" sz="2600" b="1" i="1" dirty="0">
                <a:solidFill>
                  <a:srgbClr val="464653"/>
                </a:solidFill>
              </a:rPr>
              <a:t>DIRETTA</a:t>
            </a:r>
            <a:endParaRPr lang="it-IT" sz="2600" i="1" dirty="0">
              <a:solidFill>
                <a:srgbClr val="464653"/>
              </a:solidFill>
            </a:endParaRPr>
          </a:p>
        </p:txBody>
      </p:sp>
      <p:sp>
        <p:nvSpPr>
          <p:cNvPr id="29" name="Freccia a destra 5">
            <a:extLst>
              <a:ext uri="{FF2B5EF4-FFF2-40B4-BE49-F238E27FC236}">
                <a16:creationId xmlns:a16="http://schemas.microsoft.com/office/drawing/2014/main" id="{4A95D726-8302-41DE-8319-49A36983E114}"/>
              </a:ext>
            </a:extLst>
          </p:cNvPr>
          <p:cNvSpPr>
            <a:spLocks noChangeArrowheads="1"/>
          </p:cNvSpPr>
          <p:nvPr/>
        </p:nvSpPr>
        <p:spPr bwMode="auto">
          <a:xfrm rot="5400000">
            <a:off x="2013719" y="3017838"/>
            <a:ext cx="322263" cy="357187"/>
          </a:xfrm>
          <a:prstGeom prst="rightArrow">
            <a:avLst>
              <a:gd name="adj1" fmla="val 50000"/>
              <a:gd name="adj2" fmla="val 50000"/>
            </a:avLst>
          </a:prstGeom>
          <a:ln>
            <a:headEnd/>
            <a:tailEnd/>
          </a:ln>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it-IT" sz="2600">
              <a:solidFill>
                <a:srgbClr val="464653"/>
              </a:solidFill>
              <a:cs typeface="Arial" charset="0"/>
            </a:endParaRPr>
          </a:p>
        </p:txBody>
      </p:sp>
      <p:sp>
        <p:nvSpPr>
          <p:cNvPr id="53259" name="Text Box 10">
            <a:extLst>
              <a:ext uri="{FF2B5EF4-FFF2-40B4-BE49-F238E27FC236}">
                <a16:creationId xmlns:a16="http://schemas.microsoft.com/office/drawing/2014/main" id="{76CA9C28-9F64-41D0-A11D-4BAD12EDD7A0}"/>
              </a:ext>
            </a:extLst>
          </p:cNvPr>
          <p:cNvSpPr txBox="1">
            <a:spLocks noChangeArrowheads="1"/>
          </p:cNvSpPr>
          <p:nvPr/>
        </p:nvSpPr>
        <p:spPr bwMode="auto">
          <a:xfrm>
            <a:off x="423863" y="3490913"/>
            <a:ext cx="3643312"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algn="just" eaLnBrk="1" hangingPunct="1">
              <a:lnSpc>
                <a:spcPct val="70000"/>
              </a:lnSpc>
              <a:spcBef>
                <a:spcPct val="35000"/>
              </a:spcBef>
              <a:buClrTx/>
              <a:buSzTx/>
              <a:buFont typeface="Wingdings" panose="05000000000000000000" pitchFamily="2" charset="2"/>
              <a:buChar char="ð"/>
            </a:pPr>
            <a:r>
              <a:rPr lang="it-IT" altLang="it-IT" sz="2400"/>
              <a:t>Codice etico</a:t>
            </a:r>
          </a:p>
          <a:p>
            <a:pPr eaLnBrk="1" hangingPunct="1">
              <a:lnSpc>
                <a:spcPct val="70000"/>
              </a:lnSpc>
              <a:spcBef>
                <a:spcPct val="35000"/>
              </a:spcBef>
              <a:buClrTx/>
              <a:buSzTx/>
              <a:buFont typeface="Wingdings" panose="05000000000000000000" pitchFamily="2" charset="2"/>
              <a:buChar char="ð"/>
            </a:pPr>
            <a:r>
              <a:rPr lang="it-IT" altLang="it-IT" sz="2400"/>
              <a:t>Standard di certificazione</a:t>
            </a:r>
          </a:p>
          <a:p>
            <a:pPr lvl="1">
              <a:lnSpc>
                <a:spcPct val="70000"/>
              </a:lnSpc>
              <a:spcBef>
                <a:spcPct val="35000"/>
              </a:spcBef>
              <a:buClrTx/>
              <a:buSzTx/>
              <a:buFont typeface="Wingdings" panose="05000000000000000000" pitchFamily="2" charset="2"/>
              <a:buChar char="ð"/>
            </a:pPr>
            <a:r>
              <a:rPr lang="it-IT" altLang="it-IT" sz="2200"/>
              <a:t>AA1000</a:t>
            </a:r>
          </a:p>
          <a:p>
            <a:pPr lvl="1">
              <a:lnSpc>
                <a:spcPct val="70000"/>
              </a:lnSpc>
              <a:spcBef>
                <a:spcPct val="35000"/>
              </a:spcBef>
              <a:buClrTx/>
              <a:buSzTx/>
              <a:buFont typeface="Wingdings" panose="05000000000000000000" pitchFamily="2" charset="2"/>
              <a:buChar char="ð"/>
            </a:pPr>
            <a:r>
              <a:rPr lang="it-IT" altLang="it-IT" sz="2200"/>
              <a:t>SA8000</a:t>
            </a:r>
          </a:p>
          <a:p>
            <a:pPr lvl="1">
              <a:lnSpc>
                <a:spcPct val="70000"/>
              </a:lnSpc>
              <a:spcBef>
                <a:spcPct val="35000"/>
              </a:spcBef>
              <a:buClrTx/>
              <a:buSzTx/>
              <a:buFont typeface="Wingdings" panose="05000000000000000000" pitchFamily="2" charset="2"/>
              <a:buChar char="ð"/>
            </a:pPr>
            <a:r>
              <a:rPr lang="it-IT" altLang="it-IT" sz="2200"/>
              <a:t>Global compact</a:t>
            </a:r>
          </a:p>
        </p:txBody>
      </p:sp>
      <p:sp>
        <p:nvSpPr>
          <p:cNvPr id="53260" name="Text Box 10">
            <a:extLst>
              <a:ext uri="{FF2B5EF4-FFF2-40B4-BE49-F238E27FC236}">
                <a16:creationId xmlns:a16="http://schemas.microsoft.com/office/drawing/2014/main" id="{8D2276B5-ECF2-423B-B3CA-710135FD7966}"/>
              </a:ext>
            </a:extLst>
          </p:cNvPr>
          <p:cNvSpPr txBox="1">
            <a:spLocks noChangeArrowheads="1"/>
          </p:cNvSpPr>
          <p:nvPr/>
        </p:nvSpPr>
        <p:spPr bwMode="auto">
          <a:xfrm>
            <a:off x="5072063" y="3419475"/>
            <a:ext cx="3786187" cy="277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 typeface="Wingdings" panose="05000000000000000000" pitchFamily="2" charset="2"/>
              <a:buChar char="ð"/>
            </a:pPr>
            <a:r>
              <a:rPr lang="it-IT" altLang="it-IT" sz="2400"/>
              <a:t>Bilancio sociale</a:t>
            </a:r>
          </a:p>
          <a:p>
            <a:pPr eaLnBrk="1" hangingPunct="1">
              <a:spcBef>
                <a:spcPct val="0"/>
              </a:spcBef>
              <a:buClrTx/>
              <a:buSzTx/>
              <a:buFont typeface="Wingdings" panose="05000000000000000000" pitchFamily="2" charset="2"/>
              <a:buChar char="ð"/>
            </a:pPr>
            <a:r>
              <a:rPr lang="it-IT" altLang="it-IT" sz="2400"/>
              <a:t>Bilancio di sostenibilità</a:t>
            </a:r>
          </a:p>
          <a:p>
            <a:pPr eaLnBrk="1" hangingPunct="1">
              <a:spcBef>
                <a:spcPct val="0"/>
              </a:spcBef>
              <a:buClrTx/>
              <a:buSzTx/>
              <a:buFont typeface="Wingdings" panose="05000000000000000000" pitchFamily="2" charset="2"/>
              <a:buChar char="ð"/>
            </a:pPr>
            <a:r>
              <a:rPr lang="it-IT" altLang="it-IT" sz="2400"/>
              <a:t>Bilancio ambientale</a:t>
            </a:r>
          </a:p>
          <a:p>
            <a:pPr eaLnBrk="1" hangingPunct="1">
              <a:spcBef>
                <a:spcPct val="0"/>
              </a:spcBef>
              <a:buClrTx/>
              <a:buSzTx/>
              <a:buFont typeface="Wingdings" panose="05000000000000000000" pitchFamily="2" charset="2"/>
              <a:buChar char="ð"/>
            </a:pPr>
            <a:r>
              <a:rPr lang="it-IT" altLang="it-IT" sz="2400"/>
              <a:t>Bilancio dell’intangibile</a:t>
            </a:r>
          </a:p>
          <a:p>
            <a:pPr eaLnBrk="1" hangingPunct="1">
              <a:spcBef>
                <a:spcPct val="0"/>
              </a:spcBef>
              <a:buClrTx/>
              <a:buSzTx/>
              <a:buFont typeface="Wingdings" panose="05000000000000000000" pitchFamily="2" charset="2"/>
              <a:buChar char="ð"/>
            </a:pPr>
            <a:r>
              <a:rPr lang="it-IT" altLang="it-IT" sz="2400"/>
              <a:t>Bilancio di missione</a:t>
            </a:r>
          </a:p>
          <a:p>
            <a:pPr eaLnBrk="1" hangingPunct="1">
              <a:spcBef>
                <a:spcPct val="0"/>
              </a:spcBef>
              <a:buClrTx/>
              <a:buSzTx/>
              <a:buFont typeface="Wingdings" panose="05000000000000000000" pitchFamily="2" charset="2"/>
              <a:buChar char="ð"/>
            </a:pPr>
            <a:r>
              <a:rPr lang="it-IT" altLang="it-IT" sz="2400"/>
              <a:t>Bilancio di mandato</a:t>
            </a:r>
          </a:p>
          <a:p>
            <a:pPr eaLnBrk="1" hangingPunct="1">
              <a:spcBef>
                <a:spcPct val="0"/>
              </a:spcBef>
              <a:buClrTx/>
              <a:buSzTx/>
              <a:buFont typeface="Wingdings" panose="05000000000000000000" pitchFamily="2" charset="2"/>
              <a:buChar char="ð"/>
            </a:pPr>
            <a:r>
              <a:rPr lang="it-IT" altLang="it-IT" sz="2400"/>
              <a:t>…</a:t>
            </a:r>
          </a:p>
        </p:txBody>
      </p:sp>
      <p:sp>
        <p:nvSpPr>
          <p:cNvPr id="12" name="Text Box 10">
            <a:extLst>
              <a:ext uri="{FF2B5EF4-FFF2-40B4-BE49-F238E27FC236}">
                <a16:creationId xmlns:a16="http://schemas.microsoft.com/office/drawing/2014/main" id="{4D6941C9-459B-41F6-8A41-0694C67849D1}"/>
              </a:ext>
            </a:extLst>
          </p:cNvPr>
          <p:cNvSpPr txBox="1">
            <a:spLocks noChangeArrowheads="1"/>
          </p:cNvSpPr>
          <p:nvPr/>
        </p:nvSpPr>
        <p:spPr bwMode="auto">
          <a:xfrm>
            <a:off x="5160963" y="6221413"/>
            <a:ext cx="3514725" cy="46196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a:spAutoFit/>
          </a:bodyPr>
          <a:lstStyle>
            <a:lvl1pPr marL="441325" indent="-441325">
              <a:spcBef>
                <a:spcPts val="600"/>
              </a:spcBef>
              <a:buClr>
                <a:schemeClr val="accent1"/>
              </a:buClr>
              <a:buSzPct val="76000"/>
              <a:buFont typeface="Wingdings 3" pitchFamily="18" charset="2"/>
              <a:buChar char=""/>
              <a:defRPr sz="2600">
                <a:solidFill>
                  <a:schemeClr val="tx1"/>
                </a:solidFill>
                <a:latin typeface="Calibri" pitchFamily="34" charset="0"/>
              </a:defRPr>
            </a:lvl1pPr>
            <a:lvl2pPr marL="742950" indent="-285750">
              <a:spcBef>
                <a:spcPts val="500"/>
              </a:spcBef>
              <a:buClr>
                <a:schemeClr val="accent2"/>
              </a:buClr>
              <a:buSzPct val="76000"/>
              <a:buFont typeface="Wingdings 3" pitchFamily="18" charset="2"/>
              <a:buChar char=""/>
              <a:defRPr sz="2300">
                <a:solidFill>
                  <a:schemeClr val="tx2"/>
                </a:solidFill>
                <a:latin typeface="Calibri" pitchFamily="34" charset="0"/>
              </a:defRPr>
            </a:lvl2pPr>
            <a:lvl3pPr marL="1143000" indent="-228600">
              <a:spcBef>
                <a:spcPts val="500"/>
              </a:spcBef>
              <a:buClr>
                <a:srgbClr val="BCBCBC"/>
              </a:buClr>
              <a:buSzPct val="76000"/>
              <a:buFont typeface="Wingdings 3" pitchFamily="18" charset="2"/>
              <a:buChar char=""/>
              <a:defRPr sz="2000">
                <a:solidFill>
                  <a:schemeClr val="tx1"/>
                </a:solidFill>
                <a:latin typeface="Calibri" pitchFamily="34" charset="0"/>
              </a:defRPr>
            </a:lvl3pPr>
            <a:lvl4pPr marL="1600200" indent="-228600">
              <a:spcBef>
                <a:spcPts val="400"/>
              </a:spcBef>
              <a:buClr>
                <a:srgbClr val="8BA2B4"/>
              </a:buClr>
              <a:buSzPct val="70000"/>
              <a:buFont typeface="Wingdings" pitchFamily="2" charset="2"/>
              <a:buChar char=""/>
              <a:defRPr>
                <a:solidFill>
                  <a:schemeClr val="tx1"/>
                </a:solidFill>
                <a:latin typeface="Calibri" pitchFamily="34" charset="0"/>
              </a:defRPr>
            </a:lvl4pPr>
            <a:lvl5pPr marL="2057400" indent="-228600">
              <a:spcBef>
                <a:spcPts val="300"/>
              </a:spcBef>
              <a:buClr>
                <a:schemeClr val="accent2"/>
              </a:buClr>
              <a:buSzPct val="70000"/>
              <a:buFont typeface="Wingdings" pitchFamily="2" charset="2"/>
              <a:buChar char=""/>
              <a:defRPr sz="1600">
                <a:solidFill>
                  <a:schemeClr val="tx1"/>
                </a:solidFill>
                <a:latin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9pPr>
          </a:lstStyle>
          <a:p>
            <a:pPr>
              <a:spcBef>
                <a:spcPct val="0"/>
              </a:spcBef>
              <a:buClrTx/>
              <a:buSzTx/>
              <a:buFont typeface="Wingdings" pitchFamily="2" charset="2"/>
              <a:buChar char="ð"/>
              <a:defRPr/>
            </a:pPr>
            <a:r>
              <a:rPr lang="it-IT" altLang="it-IT" sz="2400" dirty="0"/>
              <a:t>Bilancio integrato</a:t>
            </a:r>
          </a:p>
        </p:txBody>
      </p:sp>
      <p:sp>
        <p:nvSpPr>
          <p:cNvPr id="10" name="Rettangolo arrotondato 9">
            <a:extLst>
              <a:ext uri="{FF2B5EF4-FFF2-40B4-BE49-F238E27FC236}">
                <a16:creationId xmlns:a16="http://schemas.microsoft.com/office/drawing/2014/main" id="{55CD1BD7-DB90-41CD-BDE6-F7E8728296AE}"/>
              </a:ext>
            </a:extLst>
          </p:cNvPr>
          <p:cNvSpPr/>
          <p:nvPr/>
        </p:nvSpPr>
        <p:spPr>
          <a:xfrm>
            <a:off x="395288" y="404813"/>
            <a:ext cx="8353425" cy="79216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13" name="Titolo 9">
            <a:extLst>
              <a:ext uri="{FF2B5EF4-FFF2-40B4-BE49-F238E27FC236}">
                <a16:creationId xmlns:a16="http://schemas.microsoft.com/office/drawing/2014/main" id="{EEB51DF4-950D-4785-B38F-716ECAE76686}"/>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E RENDICONTAZIONE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ttangolo 4">
            <a:extLst>
              <a:ext uri="{FF2B5EF4-FFF2-40B4-BE49-F238E27FC236}">
                <a16:creationId xmlns:a16="http://schemas.microsoft.com/office/drawing/2014/main" id="{6698317D-4EA1-4BC9-BA05-7171E4E522D8}"/>
              </a:ext>
            </a:extLst>
          </p:cNvPr>
          <p:cNvSpPr>
            <a:spLocks noChangeArrowheads="1"/>
          </p:cNvSpPr>
          <p:nvPr/>
        </p:nvSpPr>
        <p:spPr bwMode="auto">
          <a:xfrm>
            <a:off x="323850" y="1422400"/>
            <a:ext cx="8569325" cy="682625"/>
          </a:xfrm>
          <a:prstGeom prst="rect">
            <a:avLst/>
          </a:prstGeom>
          <a:ln>
            <a:noFill/>
            <a:headEnd/>
            <a:tailEnd/>
          </a:ln>
        </p:spPr>
        <p:style>
          <a:lnRef idx="2">
            <a:schemeClr val="accent3"/>
          </a:lnRef>
          <a:fillRef idx="1">
            <a:schemeClr val="lt1"/>
          </a:fillRef>
          <a:effectRef idx="0">
            <a:schemeClr val="accent3"/>
          </a:effectRef>
          <a:fontRef idx="minor">
            <a:schemeClr val="dk1"/>
          </a:fontRef>
        </p:style>
        <p:txBody>
          <a:bodyPr>
            <a:spAutoFit/>
          </a:bodyPr>
          <a:lstStyle/>
          <a:p>
            <a:pPr eaLnBrk="1" hangingPunct="1">
              <a:lnSpc>
                <a:spcPts val="2600"/>
              </a:lnSpc>
              <a:defRPr/>
            </a:pPr>
            <a:r>
              <a:rPr lang="it-IT" altLang="it-IT" dirty="0">
                <a:ea typeface="Geneva"/>
                <a:cs typeface="Geneva"/>
              </a:rPr>
              <a:t>Le definizioni di sviluppo sostenibile sono molteplici e, a volte, molto diverse fra loro…  </a:t>
            </a:r>
          </a:p>
          <a:p>
            <a:pPr algn="r" eaLnBrk="1" hangingPunct="1">
              <a:lnSpc>
                <a:spcPts val="2000"/>
              </a:lnSpc>
              <a:defRPr/>
            </a:pPr>
            <a:r>
              <a:rPr lang="it-IT" altLang="it-IT" sz="1400" i="1" dirty="0">
                <a:ea typeface="Geneva"/>
                <a:cs typeface="Geneva"/>
              </a:rPr>
              <a:t>…solo alcuni esempi </a:t>
            </a:r>
          </a:p>
        </p:txBody>
      </p:sp>
      <p:sp>
        <p:nvSpPr>
          <p:cNvPr id="18436" name="Rettangolo 5">
            <a:extLst>
              <a:ext uri="{FF2B5EF4-FFF2-40B4-BE49-F238E27FC236}">
                <a16:creationId xmlns:a16="http://schemas.microsoft.com/office/drawing/2014/main" id="{B5D7C898-C566-440B-8023-04497E5C0FE8}"/>
              </a:ext>
            </a:extLst>
          </p:cNvPr>
          <p:cNvSpPr>
            <a:spLocks noChangeArrowheads="1"/>
          </p:cNvSpPr>
          <p:nvPr/>
        </p:nvSpPr>
        <p:spPr bwMode="auto">
          <a:xfrm>
            <a:off x="330200" y="2187575"/>
            <a:ext cx="8496300" cy="1169988"/>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p>
            <a:pPr algn="ctr" eaLnBrk="1" hangingPunct="1">
              <a:lnSpc>
                <a:spcPts val="2100"/>
              </a:lnSpc>
              <a:defRPr/>
            </a:pPr>
            <a:r>
              <a:rPr lang="it-IT" altLang="it-IT" dirty="0">
                <a:ea typeface="Geneva"/>
                <a:cs typeface="Geneva"/>
              </a:rPr>
              <a:t>Lo sviluppo sostenibile deve garantire il “</a:t>
            </a:r>
            <a:r>
              <a:rPr lang="it-IT" altLang="it-IT" b="1" dirty="0">
                <a:ea typeface="Geneva"/>
                <a:cs typeface="Geneva"/>
              </a:rPr>
              <a:t>miglioramento della qualità della vita, </a:t>
            </a:r>
            <a:r>
              <a:rPr lang="it-IT" altLang="it-IT" b="1" u="sng" dirty="0">
                <a:ea typeface="Geneva"/>
                <a:cs typeface="Geneva"/>
              </a:rPr>
              <a:t>senza eccedere la capacità di carico</a:t>
            </a:r>
            <a:r>
              <a:rPr lang="it-IT" altLang="it-IT" u="sng" dirty="0">
                <a:ea typeface="Geneva"/>
                <a:cs typeface="Geneva"/>
              </a:rPr>
              <a:t> </a:t>
            </a:r>
            <a:r>
              <a:rPr lang="it-IT" altLang="it-IT" dirty="0">
                <a:ea typeface="Geneva"/>
                <a:cs typeface="Geneva"/>
              </a:rPr>
              <a:t>degli ecosistemi di supporto (</a:t>
            </a:r>
            <a:r>
              <a:rPr lang="it-IT" altLang="it-IT" dirty="0" err="1">
                <a:ea typeface="Geneva"/>
                <a:cs typeface="Geneva"/>
              </a:rPr>
              <a:t>Daly</a:t>
            </a:r>
            <a:r>
              <a:rPr lang="it-IT" altLang="it-IT" dirty="0">
                <a:ea typeface="Geneva"/>
                <a:cs typeface="Geneva"/>
              </a:rPr>
              <a:t>, 1991), dai quali essa dipende” </a:t>
            </a:r>
          </a:p>
          <a:p>
            <a:pPr algn="ctr" eaLnBrk="1" hangingPunct="1">
              <a:lnSpc>
                <a:spcPts val="2100"/>
              </a:lnSpc>
              <a:defRPr/>
            </a:pPr>
            <a:r>
              <a:rPr lang="it-IT" altLang="it-IT" dirty="0">
                <a:ea typeface="Geneva"/>
                <a:cs typeface="Geneva"/>
              </a:rPr>
              <a:t>(</a:t>
            </a:r>
            <a:r>
              <a:rPr lang="it-IT" altLang="it-IT" i="1" dirty="0">
                <a:ea typeface="Geneva"/>
                <a:cs typeface="Geneva"/>
              </a:rPr>
              <a:t>International Union for </a:t>
            </a:r>
            <a:r>
              <a:rPr lang="it-IT" altLang="it-IT" i="1" dirty="0" err="1">
                <a:ea typeface="Geneva"/>
                <a:cs typeface="Geneva"/>
              </a:rPr>
              <a:t>Conservation</a:t>
            </a:r>
            <a:r>
              <a:rPr lang="it-IT" altLang="it-IT" i="1" dirty="0">
                <a:ea typeface="Geneva"/>
                <a:cs typeface="Geneva"/>
              </a:rPr>
              <a:t> of Nature, </a:t>
            </a:r>
            <a:r>
              <a:rPr lang="it-IT" altLang="it-IT" dirty="0">
                <a:ea typeface="Geneva"/>
                <a:cs typeface="Geneva"/>
              </a:rPr>
              <a:t>1991</a:t>
            </a:r>
            <a:r>
              <a:rPr lang="it-IT" altLang="it-IT" i="1" dirty="0">
                <a:ea typeface="Geneva"/>
                <a:cs typeface="Geneva"/>
              </a:rPr>
              <a:t>)</a:t>
            </a:r>
            <a:endParaRPr lang="it-IT" altLang="it-IT" dirty="0">
              <a:ea typeface="Geneva"/>
              <a:cs typeface="Geneva"/>
            </a:endParaRPr>
          </a:p>
        </p:txBody>
      </p:sp>
      <p:sp>
        <p:nvSpPr>
          <p:cNvPr id="18437" name="Rettangolo 9">
            <a:extLst>
              <a:ext uri="{FF2B5EF4-FFF2-40B4-BE49-F238E27FC236}">
                <a16:creationId xmlns:a16="http://schemas.microsoft.com/office/drawing/2014/main" id="{366CF660-F661-4FC8-970D-87BE2F91A46F}"/>
              </a:ext>
            </a:extLst>
          </p:cNvPr>
          <p:cNvSpPr>
            <a:spLocks noChangeArrowheads="1"/>
          </p:cNvSpPr>
          <p:nvPr/>
        </p:nvSpPr>
        <p:spPr bwMode="auto">
          <a:xfrm>
            <a:off x="323850" y="5067300"/>
            <a:ext cx="8496300" cy="1438275"/>
          </a:xfrm>
          <a:prstGeom prst="rect">
            <a:avLst/>
          </a:prstGeom>
          <a:ln>
            <a:solidFill>
              <a:schemeClr val="accent2">
                <a:lumMod val="50000"/>
              </a:schemeClr>
            </a:solidFill>
            <a:headEnd/>
            <a:tailEnd/>
          </a:ln>
        </p:spPr>
        <p:style>
          <a:lnRef idx="2">
            <a:schemeClr val="accent1"/>
          </a:lnRef>
          <a:fillRef idx="1">
            <a:schemeClr val="lt1"/>
          </a:fillRef>
          <a:effectRef idx="0">
            <a:schemeClr val="accent1"/>
          </a:effectRef>
          <a:fontRef idx="minor">
            <a:schemeClr val="dk1"/>
          </a:fontRef>
        </p:style>
        <p:txBody>
          <a:bodyPr>
            <a:spAutoFit/>
          </a:bodyPr>
          <a:lstStyle/>
          <a:p>
            <a:pPr algn="ctr" eaLnBrk="1" hangingPunct="1">
              <a:lnSpc>
                <a:spcPts val="2100"/>
              </a:lnSpc>
              <a:defRPr/>
            </a:pPr>
            <a:r>
              <a:rPr lang="it-IT" altLang="it-IT" dirty="0">
                <a:ea typeface="Geneva"/>
                <a:cs typeface="Geneva"/>
              </a:rPr>
              <a:t>Quando si parla di sviluppo sostenibile, non ci si deve limitare a considerare essenzialmente le tematiche legate all’</a:t>
            </a:r>
            <a:r>
              <a:rPr lang="it-IT" altLang="it-IT" u="sng" dirty="0">
                <a:ea typeface="Geneva"/>
                <a:cs typeface="Geneva"/>
              </a:rPr>
              <a:t>ambiente</a:t>
            </a:r>
            <a:r>
              <a:rPr lang="it-IT" altLang="it-IT" dirty="0">
                <a:ea typeface="Geneva"/>
                <a:cs typeface="Geneva"/>
              </a:rPr>
              <a:t> (la salvaguardia dell’ecosistema), ma è necessario </a:t>
            </a:r>
            <a:r>
              <a:rPr lang="it-IT" altLang="it-IT" b="1" dirty="0">
                <a:ea typeface="Geneva"/>
                <a:cs typeface="Geneva"/>
              </a:rPr>
              <a:t>tenere conto anche della sostenibilità </a:t>
            </a:r>
            <a:r>
              <a:rPr lang="it-IT" altLang="it-IT" b="1" u="sng" dirty="0">
                <a:ea typeface="Geneva"/>
                <a:cs typeface="Geneva"/>
              </a:rPr>
              <a:t>economica e sociale </a:t>
            </a:r>
            <a:r>
              <a:rPr lang="it-IT" altLang="it-IT" b="1" dirty="0">
                <a:ea typeface="Geneva"/>
                <a:cs typeface="Geneva"/>
              </a:rPr>
              <a:t>delle attività e degli investimenti </a:t>
            </a:r>
          </a:p>
          <a:p>
            <a:pPr algn="ctr" eaLnBrk="1" hangingPunct="1">
              <a:lnSpc>
                <a:spcPts val="2100"/>
              </a:lnSpc>
              <a:defRPr/>
            </a:pPr>
            <a:r>
              <a:rPr lang="it-IT" altLang="it-IT" dirty="0">
                <a:ea typeface="Geneva"/>
                <a:cs typeface="Geneva"/>
              </a:rPr>
              <a:t>(Ahmed e </a:t>
            </a:r>
            <a:r>
              <a:rPr lang="it-IT" altLang="it-IT" dirty="0" err="1">
                <a:ea typeface="Geneva"/>
                <a:cs typeface="Geneva"/>
              </a:rPr>
              <a:t>McQuad</a:t>
            </a:r>
            <a:r>
              <a:rPr lang="it-IT" altLang="it-IT" dirty="0">
                <a:ea typeface="Geneva"/>
                <a:cs typeface="Geneva"/>
              </a:rPr>
              <a:t>, 2005)</a:t>
            </a:r>
          </a:p>
        </p:txBody>
      </p:sp>
      <p:sp>
        <p:nvSpPr>
          <p:cNvPr id="17413" name="Titolo 6">
            <a:extLst>
              <a:ext uri="{FF2B5EF4-FFF2-40B4-BE49-F238E27FC236}">
                <a16:creationId xmlns:a16="http://schemas.microsoft.com/office/drawing/2014/main" id="{E6A4EAEF-FF20-4B76-AB7B-AA3FC9E38B2D}"/>
              </a:ext>
            </a:extLst>
          </p:cNvPr>
          <p:cNvSpPr txBox="1">
            <a:spLocks/>
          </p:cNvSpPr>
          <p:nvPr/>
        </p:nvSpPr>
        <p:spPr bwMode="auto">
          <a:xfrm>
            <a:off x="457200" y="28575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3200" b="1">
                <a:solidFill>
                  <a:srgbClr val="3E5D78"/>
                </a:solidFill>
                <a:latin typeface="Calibri" panose="020F0502020204030204" pitchFamily="34" charset="0"/>
              </a:rPr>
              <a:t>Il concetto di sostenibilità: definizioni</a:t>
            </a:r>
          </a:p>
        </p:txBody>
      </p:sp>
      <p:sp>
        <p:nvSpPr>
          <p:cNvPr id="6" name="Rettangolo 4">
            <a:extLst>
              <a:ext uri="{FF2B5EF4-FFF2-40B4-BE49-F238E27FC236}">
                <a16:creationId xmlns:a16="http://schemas.microsoft.com/office/drawing/2014/main" id="{B0089EAE-0977-42F3-9186-F89010DA7F78}"/>
              </a:ext>
            </a:extLst>
          </p:cNvPr>
          <p:cNvSpPr>
            <a:spLocks noChangeArrowheads="1"/>
          </p:cNvSpPr>
          <p:nvPr/>
        </p:nvSpPr>
        <p:spPr bwMode="auto">
          <a:xfrm>
            <a:off x="306388" y="3644900"/>
            <a:ext cx="8569325" cy="1169988"/>
          </a:xfrm>
          <a:prstGeom prst="rect">
            <a:avLst/>
          </a:prstGeom>
          <a:ln>
            <a:solidFill>
              <a:schemeClr val="accent2">
                <a:lumMod val="75000"/>
              </a:schemeClr>
            </a:solid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eaLnBrk="1" hangingPunct="1">
              <a:lnSpc>
                <a:spcPts val="2100"/>
              </a:lnSpc>
              <a:defRPr/>
            </a:pPr>
            <a:r>
              <a:rPr lang="it-IT" altLang="it-IT" dirty="0"/>
              <a:t>Lo sviluppo sostenibile è quello sviluppo che fornisce a tutti i residenti di una comunità i servizi ambientali, sociali ed economici di base </a:t>
            </a:r>
            <a:r>
              <a:rPr lang="it-IT" altLang="it-IT" b="1" dirty="0"/>
              <a:t>senza </a:t>
            </a:r>
            <a:r>
              <a:rPr lang="it-IT" altLang="it-IT" b="1" u="sng" dirty="0"/>
              <a:t>minacciare la vitalità dei sistemi naturali</a:t>
            </a:r>
            <a:r>
              <a:rPr lang="it-IT" altLang="it-IT" dirty="0"/>
              <a:t>, costruiti e sociali sui quali si basa la fornitura di questi servizi </a:t>
            </a:r>
          </a:p>
          <a:p>
            <a:pPr algn="ctr" eaLnBrk="1" hangingPunct="1">
              <a:lnSpc>
                <a:spcPts val="2100"/>
              </a:lnSpc>
              <a:defRPr/>
            </a:pPr>
            <a:r>
              <a:rPr lang="it-IT" altLang="it-IT" dirty="0"/>
              <a:t>(</a:t>
            </a:r>
            <a:r>
              <a:rPr lang="en-US" altLang="it-IT" i="1" dirty="0"/>
              <a:t>International Council Of Local Environmental Initiatives</a:t>
            </a:r>
            <a:r>
              <a:rPr lang="en-US" altLang="it-IT" dirty="0"/>
              <a:t>,</a:t>
            </a:r>
            <a:r>
              <a:rPr lang="it-IT" altLang="it-IT" dirty="0"/>
              <a:t> ICLEI, 1994)</a:t>
            </a:r>
          </a:p>
        </p:txBody>
      </p:sp>
      <p:sp>
        <p:nvSpPr>
          <p:cNvPr id="17415" name="Segnaposto numero diapositiva 28">
            <a:extLst>
              <a:ext uri="{FF2B5EF4-FFF2-40B4-BE49-F238E27FC236}">
                <a16:creationId xmlns:a16="http://schemas.microsoft.com/office/drawing/2014/main" id="{13B9BF21-82B7-4792-B906-ED6696D5A16B}"/>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10DA205B-5F2F-4248-9AEF-F9CEB2632500}" type="slidenum">
              <a:rPr lang="it-IT" altLang="it-IT">
                <a:solidFill>
                  <a:srgbClr val="464653"/>
                </a:solidFill>
              </a:rPr>
              <a:pPr/>
              <a:t>4</a:t>
            </a:fld>
            <a:endParaRPr lang="it-IT" altLang="it-IT">
              <a:solidFill>
                <a:srgbClr val="464653"/>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9">
            <a:extLst>
              <a:ext uri="{FF2B5EF4-FFF2-40B4-BE49-F238E27FC236}">
                <a16:creationId xmlns:a16="http://schemas.microsoft.com/office/drawing/2014/main" id="{1BC09EEC-746F-4019-9569-CBAE05028397}"/>
              </a:ext>
            </a:extLst>
          </p:cNvPr>
          <p:cNvSpPr txBox="1">
            <a:spLocks noChangeArrowheads="1"/>
          </p:cNvSpPr>
          <p:nvPr/>
        </p:nvSpPr>
        <p:spPr bwMode="auto">
          <a:xfrm>
            <a:off x="2771775" y="1536700"/>
            <a:ext cx="3600450" cy="452438"/>
          </a:xfrm>
          <a:prstGeom prst="rect">
            <a:avLst/>
          </a:prstGeom>
          <a:ln>
            <a:solidFill>
              <a:schemeClr val="accent1">
                <a:lumMod val="75000"/>
              </a:schemeClr>
            </a:solidFill>
            <a:headEnd/>
            <a:tailEnd/>
          </a:ln>
        </p:spPr>
        <p:style>
          <a:lnRef idx="2">
            <a:schemeClr val="accent3"/>
          </a:lnRef>
          <a:fillRef idx="1">
            <a:schemeClr val="lt1"/>
          </a:fillRef>
          <a:effectRef idx="0">
            <a:schemeClr val="accent3"/>
          </a:effectRef>
          <a:fontRef idx="minor">
            <a:schemeClr val="dk1"/>
          </a:fontRef>
        </p:style>
        <p:txBody>
          <a:bodyPr>
            <a:spAutoFit/>
          </a:bodyPr>
          <a:lstStyle/>
          <a:p>
            <a:pPr algn="ctr" eaLnBrk="1" hangingPunct="1">
              <a:lnSpc>
                <a:spcPct val="90000"/>
              </a:lnSpc>
              <a:defRPr/>
            </a:pPr>
            <a:r>
              <a:rPr lang="it-IT" sz="2600" b="1" dirty="0">
                <a:solidFill>
                  <a:srgbClr val="464653"/>
                </a:solidFill>
              </a:rPr>
              <a:t>Alcuni dati empirici</a:t>
            </a:r>
            <a:endParaRPr lang="it-IT" sz="2600" dirty="0">
              <a:solidFill>
                <a:srgbClr val="464653"/>
              </a:solidFill>
            </a:endParaRPr>
          </a:p>
        </p:txBody>
      </p:sp>
      <p:sp>
        <p:nvSpPr>
          <p:cNvPr id="54275" name="Text Box 10">
            <a:extLst>
              <a:ext uri="{FF2B5EF4-FFF2-40B4-BE49-F238E27FC236}">
                <a16:creationId xmlns:a16="http://schemas.microsoft.com/office/drawing/2014/main" id="{D9CF96D8-6BBD-444C-A369-4166E7C641B3}"/>
              </a:ext>
            </a:extLst>
          </p:cNvPr>
          <p:cNvSpPr txBox="1">
            <a:spLocks noChangeArrowheads="1"/>
          </p:cNvSpPr>
          <p:nvPr/>
        </p:nvSpPr>
        <p:spPr bwMode="auto">
          <a:xfrm>
            <a:off x="406400" y="2454275"/>
            <a:ext cx="8558213"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857250" indent="-45720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a:buClrTx/>
              <a:buSzPct val="100000"/>
              <a:buFont typeface="Wingdings 3" panose="05040102010807070707" pitchFamily="18" charset="2"/>
              <a:buNone/>
            </a:pPr>
            <a:r>
              <a:rPr lang="it-IT" altLang="it-IT" sz="2400"/>
              <a:t>Osservatorio sulla </a:t>
            </a:r>
            <a:r>
              <a:rPr lang="it-IT" altLang="it-IT" sz="2400" i="1"/>
              <a:t>CSRD</a:t>
            </a:r>
            <a:r>
              <a:rPr lang="it-IT" altLang="it-IT" sz="2400"/>
              <a:t>  (report e/o mediante sito web)</a:t>
            </a:r>
          </a:p>
          <a:p>
            <a:pPr>
              <a:buClrTx/>
              <a:buSzPct val="100000"/>
              <a:buFont typeface="Wingdings 3" panose="05040102010807070707" pitchFamily="18" charset="2"/>
              <a:buNone/>
            </a:pPr>
            <a:r>
              <a:rPr lang="it-IT" altLang="it-IT" sz="2400"/>
              <a:t>Analisi qualitativa delle informazioni fornite</a:t>
            </a:r>
          </a:p>
          <a:p>
            <a:pPr>
              <a:buClrTx/>
              <a:buSzPct val="100000"/>
              <a:buFont typeface="Wingdings 3" panose="05040102010807070707" pitchFamily="18" charset="2"/>
              <a:buNone/>
            </a:pPr>
            <a:r>
              <a:rPr lang="it-IT" altLang="it-IT" sz="2400"/>
              <a:t>Indagine specifica sui report in termini di:</a:t>
            </a:r>
          </a:p>
          <a:p>
            <a:pPr>
              <a:buClrTx/>
              <a:buSzPct val="100000"/>
              <a:buFont typeface="Wingdings 3" panose="05040102010807070707" pitchFamily="18" charset="2"/>
              <a:buNone/>
            </a:pPr>
            <a:endParaRPr lang="it-IT" altLang="it-IT" sz="2400"/>
          </a:p>
          <a:p>
            <a:pPr lvl="1">
              <a:buClrTx/>
              <a:buSzPct val="100000"/>
              <a:buFont typeface="Calibri" panose="020F0502020204030204" pitchFamily="34" charset="0"/>
              <a:buAutoNum type="arabicPeriod"/>
            </a:pPr>
            <a:r>
              <a:rPr lang="it-IT" altLang="it-IT" sz="2400"/>
              <a:t>tipo di report prodotto</a:t>
            </a:r>
          </a:p>
          <a:p>
            <a:pPr lvl="1">
              <a:buClrTx/>
              <a:buSzPct val="100000"/>
              <a:buFont typeface="Calibri" panose="020F0502020204030204" pitchFamily="34" charset="0"/>
              <a:buAutoNum type="arabicPeriod"/>
            </a:pPr>
            <a:r>
              <a:rPr lang="it-IT" altLang="it-IT" sz="2400"/>
              <a:t>standard seguiti</a:t>
            </a:r>
          </a:p>
          <a:p>
            <a:pPr lvl="1">
              <a:buClrTx/>
              <a:buSzPct val="100000"/>
              <a:buFont typeface="Calibri" panose="020F0502020204030204" pitchFamily="34" charset="0"/>
              <a:buAutoNum type="arabicPeriod"/>
            </a:pPr>
            <a:r>
              <a:rPr lang="it-IT" altLang="it-IT" sz="2400"/>
              <a:t>accountability indiretta</a:t>
            </a:r>
          </a:p>
          <a:p>
            <a:pPr lvl="1">
              <a:buClrTx/>
              <a:buSzPct val="100000"/>
              <a:buFont typeface="Calibri" panose="020F0502020204030204" pitchFamily="34" charset="0"/>
              <a:buAutoNum type="arabicPeriod"/>
            </a:pPr>
            <a:endParaRPr lang="it-IT" altLang="it-IT" sz="2400"/>
          </a:p>
          <a:p>
            <a:pPr>
              <a:buClrTx/>
              <a:buSzPct val="100000"/>
              <a:buFont typeface="Wingdings 3" panose="05040102010807070707" pitchFamily="18" charset="2"/>
              <a:buNone/>
            </a:pPr>
            <a:r>
              <a:rPr lang="it-IT" altLang="it-IT" sz="2400"/>
              <a:t>Oggetto: società quotate italiane</a:t>
            </a:r>
          </a:p>
        </p:txBody>
      </p:sp>
      <p:sp>
        <p:nvSpPr>
          <p:cNvPr id="4" name="Rettangolo arrotondato 3">
            <a:extLst>
              <a:ext uri="{FF2B5EF4-FFF2-40B4-BE49-F238E27FC236}">
                <a16:creationId xmlns:a16="http://schemas.microsoft.com/office/drawing/2014/main" id="{BDA472F8-D63D-420A-9B5E-5B913BE2B0A4}"/>
              </a:ext>
            </a:extLst>
          </p:cNvPr>
          <p:cNvSpPr/>
          <p:nvPr/>
        </p:nvSpPr>
        <p:spPr>
          <a:xfrm>
            <a:off x="395288" y="404813"/>
            <a:ext cx="8353425" cy="79216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Titolo 9">
            <a:extLst>
              <a:ext uri="{FF2B5EF4-FFF2-40B4-BE49-F238E27FC236}">
                <a16:creationId xmlns:a16="http://schemas.microsoft.com/office/drawing/2014/main" id="{8752023A-C6F1-4238-A163-701707451474}"/>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E RENDICONTAZIONE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a:extLst>
              <a:ext uri="{FF2B5EF4-FFF2-40B4-BE49-F238E27FC236}">
                <a16:creationId xmlns:a16="http://schemas.microsoft.com/office/drawing/2014/main" id="{137B3D56-EF09-4D6B-80A2-4981629CF4D8}"/>
              </a:ext>
            </a:extLst>
          </p:cNvPr>
          <p:cNvGraphicFramePr>
            <a:graphicFrameLocks/>
          </p:cNvGraphicFramePr>
          <p:nvPr/>
        </p:nvGraphicFramePr>
        <p:xfrm>
          <a:off x="323528" y="1844824"/>
          <a:ext cx="8640960"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55299" name="Rettangolo 4">
            <a:extLst>
              <a:ext uri="{FF2B5EF4-FFF2-40B4-BE49-F238E27FC236}">
                <a16:creationId xmlns:a16="http://schemas.microsoft.com/office/drawing/2014/main" id="{B87AF767-1CD5-4E05-928E-BF0B0BC90D25}"/>
              </a:ext>
            </a:extLst>
          </p:cNvPr>
          <p:cNvSpPr>
            <a:spLocks noChangeArrowheads="1"/>
          </p:cNvSpPr>
          <p:nvPr/>
        </p:nvSpPr>
        <p:spPr bwMode="auto">
          <a:xfrm>
            <a:off x="250825" y="1311275"/>
            <a:ext cx="4957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400" i="1"/>
              <a:t>Tipologia di report (analisi 2007-2016)</a:t>
            </a:r>
            <a:endParaRPr lang="it-IT" altLang="it-IT" sz="2400"/>
          </a:p>
        </p:txBody>
      </p:sp>
      <p:sp>
        <p:nvSpPr>
          <p:cNvPr id="4" name="Rettangolo arrotondato 3">
            <a:extLst>
              <a:ext uri="{FF2B5EF4-FFF2-40B4-BE49-F238E27FC236}">
                <a16:creationId xmlns:a16="http://schemas.microsoft.com/office/drawing/2014/main" id="{BEB22B57-8BF4-473C-B9BD-8B5F53BA55EF}"/>
              </a:ext>
            </a:extLst>
          </p:cNvPr>
          <p:cNvSpPr/>
          <p:nvPr/>
        </p:nvSpPr>
        <p:spPr>
          <a:xfrm>
            <a:off x="395288" y="404813"/>
            <a:ext cx="8353425" cy="79216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6" name="Titolo 9">
            <a:extLst>
              <a:ext uri="{FF2B5EF4-FFF2-40B4-BE49-F238E27FC236}">
                <a16:creationId xmlns:a16="http://schemas.microsoft.com/office/drawing/2014/main" id="{4C2ED8EE-F02C-4D69-824C-CBECFEC4045F}"/>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E RENDICONTAZIONE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co 3">
            <a:extLst>
              <a:ext uri="{FF2B5EF4-FFF2-40B4-BE49-F238E27FC236}">
                <a16:creationId xmlns:a16="http://schemas.microsoft.com/office/drawing/2014/main" id="{50F83A78-DB69-45F7-B1ED-5D5CBA24F481}"/>
              </a:ext>
            </a:extLst>
          </p:cNvPr>
          <p:cNvGraphicFramePr>
            <a:graphicFrameLocks/>
          </p:cNvGraphicFramePr>
          <p:nvPr/>
        </p:nvGraphicFramePr>
        <p:xfrm>
          <a:off x="467544" y="1730425"/>
          <a:ext cx="8280920" cy="4146847"/>
        </p:xfrm>
        <a:graphic>
          <a:graphicData uri="http://schemas.openxmlformats.org/drawingml/2006/chart">
            <c:chart xmlns:c="http://schemas.openxmlformats.org/drawingml/2006/chart" xmlns:r="http://schemas.openxmlformats.org/officeDocument/2006/relationships" r:id="rId2"/>
          </a:graphicData>
        </a:graphic>
      </p:graphicFrame>
      <p:sp>
        <p:nvSpPr>
          <p:cNvPr id="56323" name="Rettangolo 5">
            <a:extLst>
              <a:ext uri="{FF2B5EF4-FFF2-40B4-BE49-F238E27FC236}">
                <a16:creationId xmlns:a16="http://schemas.microsoft.com/office/drawing/2014/main" id="{D03D6B36-AB97-4F71-AF35-9C731FB87231}"/>
              </a:ext>
            </a:extLst>
          </p:cNvPr>
          <p:cNvSpPr>
            <a:spLocks noChangeArrowheads="1"/>
          </p:cNvSpPr>
          <p:nvPr/>
        </p:nvSpPr>
        <p:spPr bwMode="auto">
          <a:xfrm>
            <a:off x="250825" y="1341438"/>
            <a:ext cx="78105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000" i="1"/>
              <a:t>Tipologia di standard utilizzato per la redazione (analisi 2007-2016)</a:t>
            </a:r>
            <a:endParaRPr lang="it-IT" altLang="it-IT" sz="2000"/>
          </a:p>
        </p:txBody>
      </p:sp>
      <p:sp>
        <p:nvSpPr>
          <p:cNvPr id="5" name="Rettangolo arrotondato 4">
            <a:extLst>
              <a:ext uri="{FF2B5EF4-FFF2-40B4-BE49-F238E27FC236}">
                <a16:creationId xmlns:a16="http://schemas.microsoft.com/office/drawing/2014/main" id="{23FB554D-F194-409F-8CF5-1157BABBE74A}"/>
              </a:ext>
            </a:extLst>
          </p:cNvPr>
          <p:cNvSpPr/>
          <p:nvPr/>
        </p:nvSpPr>
        <p:spPr>
          <a:xfrm>
            <a:off x="395288" y="404813"/>
            <a:ext cx="8353425" cy="79216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7" name="Titolo 9">
            <a:extLst>
              <a:ext uri="{FF2B5EF4-FFF2-40B4-BE49-F238E27FC236}">
                <a16:creationId xmlns:a16="http://schemas.microsoft.com/office/drawing/2014/main" id="{2FC54C7A-9197-4FE5-B43D-DC3B89088FC5}"/>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E RENDICONTAZIONE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Grafico 5">
            <a:extLst>
              <a:ext uri="{FF2B5EF4-FFF2-40B4-BE49-F238E27FC236}">
                <a16:creationId xmlns:a16="http://schemas.microsoft.com/office/drawing/2014/main" id="{1975858B-33C5-4EFE-AB98-499F3B222BA1}"/>
              </a:ext>
            </a:extLst>
          </p:cNvPr>
          <p:cNvGraphicFramePr>
            <a:graphicFrameLocks/>
          </p:cNvGraphicFramePr>
          <p:nvPr/>
        </p:nvGraphicFramePr>
        <p:xfrm>
          <a:off x="539552" y="1916832"/>
          <a:ext cx="8352928" cy="3760514"/>
        </p:xfrm>
        <a:graphic>
          <a:graphicData uri="http://schemas.openxmlformats.org/drawingml/2006/chart">
            <c:chart xmlns:c="http://schemas.openxmlformats.org/drawingml/2006/chart" xmlns:r="http://schemas.openxmlformats.org/officeDocument/2006/relationships" r:id="rId3"/>
          </a:graphicData>
        </a:graphic>
      </p:graphicFrame>
      <p:sp>
        <p:nvSpPr>
          <p:cNvPr id="57347" name="Rettangolo 7">
            <a:extLst>
              <a:ext uri="{FF2B5EF4-FFF2-40B4-BE49-F238E27FC236}">
                <a16:creationId xmlns:a16="http://schemas.microsoft.com/office/drawing/2014/main" id="{044C592A-00F4-4335-9AA1-C2DA25ED50AB}"/>
              </a:ext>
            </a:extLst>
          </p:cNvPr>
          <p:cNvSpPr>
            <a:spLocks noChangeArrowheads="1"/>
          </p:cNvSpPr>
          <p:nvPr/>
        </p:nvSpPr>
        <p:spPr bwMode="auto">
          <a:xfrm>
            <a:off x="250825" y="1382713"/>
            <a:ext cx="56308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2400" i="1"/>
              <a:t>Accountability indiretta  (analisi 2007-2016)</a:t>
            </a:r>
            <a:endParaRPr lang="it-IT" altLang="it-IT" sz="2400"/>
          </a:p>
        </p:txBody>
      </p:sp>
      <p:sp>
        <p:nvSpPr>
          <p:cNvPr id="4" name="Rettangolo arrotondato 3">
            <a:extLst>
              <a:ext uri="{FF2B5EF4-FFF2-40B4-BE49-F238E27FC236}">
                <a16:creationId xmlns:a16="http://schemas.microsoft.com/office/drawing/2014/main" id="{777D5C97-86CA-4664-A1CB-DBC8623A79F4}"/>
              </a:ext>
            </a:extLst>
          </p:cNvPr>
          <p:cNvSpPr/>
          <p:nvPr/>
        </p:nvSpPr>
        <p:spPr>
          <a:xfrm>
            <a:off x="395288" y="404813"/>
            <a:ext cx="8353425" cy="79216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Titolo 9">
            <a:extLst>
              <a:ext uri="{FF2B5EF4-FFF2-40B4-BE49-F238E27FC236}">
                <a16:creationId xmlns:a16="http://schemas.microsoft.com/office/drawing/2014/main" id="{954BA725-7399-4849-940C-81D74B5BBD22}"/>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E RENDICONTAZIONE</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8502FFB4-FF13-4AD3-B223-DFC9D511611C}"/>
              </a:ext>
            </a:extLst>
          </p:cNvPr>
          <p:cNvSpPr/>
          <p:nvPr/>
        </p:nvSpPr>
        <p:spPr>
          <a:xfrm>
            <a:off x="249238" y="1341438"/>
            <a:ext cx="4892675" cy="460375"/>
          </a:xfrm>
          <a:prstGeom prst="rect">
            <a:avLst/>
          </a:prstGeom>
        </p:spPr>
        <p:txBody>
          <a:bodyPr wrap="none">
            <a:spAutoFit/>
          </a:bodyPr>
          <a:lstStyle/>
          <a:p>
            <a:pPr>
              <a:defRPr/>
            </a:pPr>
            <a:r>
              <a:rPr lang="it-IT" altLang="it-IT" sz="2400" b="1" i="1" dirty="0">
                <a:solidFill>
                  <a:schemeClr val="accent1">
                    <a:lumMod val="75000"/>
                  </a:schemeClr>
                </a:solidFill>
              </a:rPr>
              <a:t>IL BILANCIO DI SOSTENIBILITA’</a:t>
            </a:r>
            <a:endParaRPr lang="it-IT" sz="2400" b="1" i="1" dirty="0">
              <a:solidFill>
                <a:schemeClr val="accent1">
                  <a:lumMod val="75000"/>
                </a:schemeClr>
              </a:solidFill>
            </a:endParaRPr>
          </a:p>
        </p:txBody>
      </p:sp>
      <p:sp>
        <p:nvSpPr>
          <p:cNvPr id="4" name="Rettangolo arrotondato 3">
            <a:extLst>
              <a:ext uri="{FF2B5EF4-FFF2-40B4-BE49-F238E27FC236}">
                <a16:creationId xmlns:a16="http://schemas.microsoft.com/office/drawing/2014/main" id="{1A390B1F-8DBF-48C2-A83D-9E0B9A69DF39}"/>
              </a:ext>
            </a:extLst>
          </p:cNvPr>
          <p:cNvSpPr/>
          <p:nvPr/>
        </p:nvSpPr>
        <p:spPr>
          <a:xfrm>
            <a:off x="395288" y="404813"/>
            <a:ext cx="8353425" cy="79216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Titolo 9">
            <a:extLst>
              <a:ext uri="{FF2B5EF4-FFF2-40B4-BE49-F238E27FC236}">
                <a16:creationId xmlns:a16="http://schemas.microsoft.com/office/drawing/2014/main" id="{DE41B8CB-A412-446B-9965-0C4F50D3CAC9}"/>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E RENDICONTAZIONE</a:t>
            </a:r>
          </a:p>
        </p:txBody>
      </p:sp>
      <p:sp>
        <p:nvSpPr>
          <p:cNvPr id="7" name="Rettangolo 6">
            <a:extLst>
              <a:ext uri="{FF2B5EF4-FFF2-40B4-BE49-F238E27FC236}">
                <a16:creationId xmlns:a16="http://schemas.microsoft.com/office/drawing/2014/main" id="{AA3804F5-3E6E-41CC-B601-02E9B179ABBB}"/>
              </a:ext>
            </a:extLst>
          </p:cNvPr>
          <p:cNvSpPr/>
          <p:nvPr/>
        </p:nvSpPr>
        <p:spPr>
          <a:xfrm>
            <a:off x="3276600" y="2951163"/>
            <a:ext cx="2808288" cy="1296987"/>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b="1" dirty="0">
                <a:solidFill>
                  <a:schemeClr val="bg1"/>
                </a:solidFill>
              </a:rPr>
              <a:t>Performance Economico Finanziaria</a:t>
            </a:r>
          </a:p>
        </p:txBody>
      </p:sp>
      <p:sp>
        <p:nvSpPr>
          <p:cNvPr id="8" name="Pentagono 7">
            <a:extLst>
              <a:ext uri="{FF2B5EF4-FFF2-40B4-BE49-F238E27FC236}">
                <a16:creationId xmlns:a16="http://schemas.microsoft.com/office/drawing/2014/main" id="{E59C3AD5-4DD2-4C0E-82D2-0B9FCACFA10E}"/>
              </a:ext>
            </a:extLst>
          </p:cNvPr>
          <p:cNvSpPr/>
          <p:nvPr/>
        </p:nvSpPr>
        <p:spPr>
          <a:xfrm>
            <a:off x="368300" y="2951163"/>
            <a:ext cx="2447925" cy="1368425"/>
          </a:xfrm>
          <a:prstGeom prst="homePlate">
            <a:avLst>
              <a:gd name="adj" fmla="val 22293"/>
            </a:avLst>
          </a:prstGeom>
          <a:gradFill flip="none" rotWithShape="1">
            <a:gsLst>
              <a:gs pos="0">
                <a:srgbClr val="A80000">
                  <a:tint val="66000"/>
                  <a:satMod val="160000"/>
                </a:srgbClr>
              </a:gs>
              <a:gs pos="50000">
                <a:srgbClr val="A80000">
                  <a:tint val="44500"/>
                  <a:satMod val="160000"/>
                </a:srgbClr>
              </a:gs>
              <a:gs pos="100000">
                <a:srgbClr val="A8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b="1" dirty="0">
                <a:solidFill>
                  <a:schemeClr val="tx1"/>
                </a:solidFill>
              </a:rPr>
              <a:t>Bilancio d’Esercizio</a:t>
            </a:r>
          </a:p>
        </p:txBody>
      </p:sp>
      <p:sp>
        <p:nvSpPr>
          <p:cNvPr id="9" name="Rettangolo 8">
            <a:extLst>
              <a:ext uri="{FF2B5EF4-FFF2-40B4-BE49-F238E27FC236}">
                <a16:creationId xmlns:a16="http://schemas.microsoft.com/office/drawing/2014/main" id="{174888E1-2D98-47C3-9159-CAE5B676AA11}"/>
              </a:ext>
            </a:extLst>
          </p:cNvPr>
          <p:cNvSpPr/>
          <p:nvPr/>
        </p:nvSpPr>
        <p:spPr>
          <a:xfrm>
            <a:off x="6516688" y="2951163"/>
            <a:ext cx="2447925" cy="13684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b="1" dirty="0">
                <a:solidFill>
                  <a:schemeClr val="tx1"/>
                </a:solidFill>
              </a:rPr>
              <a:t>Dati economico-finanziari e patrimoniali</a:t>
            </a:r>
          </a:p>
        </p:txBody>
      </p:sp>
      <p:sp>
        <p:nvSpPr>
          <p:cNvPr id="10" name="Rettangolo 9">
            <a:extLst>
              <a:ext uri="{FF2B5EF4-FFF2-40B4-BE49-F238E27FC236}">
                <a16:creationId xmlns:a16="http://schemas.microsoft.com/office/drawing/2014/main" id="{E1717F55-173F-4CB5-B81C-3AE43F7838E8}"/>
              </a:ext>
            </a:extLst>
          </p:cNvPr>
          <p:cNvSpPr/>
          <p:nvPr/>
        </p:nvSpPr>
        <p:spPr>
          <a:xfrm>
            <a:off x="3276600" y="5038725"/>
            <a:ext cx="2808288" cy="1296988"/>
          </a:xfrm>
          <a:prstGeom prst="rect">
            <a:avLst/>
          </a:prstGeom>
          <a:solidFill>
            <a:srgbClr val="A8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b="1" dirty="0">
                <a:solidFill>
                  <a:schemeClr val="bg1"/>
                </a:solidFill>
              </a:rPr>
              <a:t>Performance </a:t>
            </a:r>
          </a:p>
          <a:p>
            <a:pPr algn="ctr" eaLnBrk="1" hangingPunct="1">
              <a:defRPr/>
            </a:pPr>
            <a:r>
              <a:rPr lang="it-IT" sz="2000" b="1" dirty="0">
                <a:solidFill>
                  <a:schemeClr val="bg1"/>
                </a:solidFill>
              </a:rPr>
              <a:t>Sociale</a:t>
            </a:r>
          </a:p>
        </p:txBody>
      </p:sp>
      <p:sp>
        <p:nvSpPr>
          <p:cNvPr id="11" name="Pentagono 10">
            <a:extLst>
              <a:ext uri="{FF2B5EF4-FFF2-40B4-BE49-F238E27FC236}">
                <a16:creationId xmlns:a16="http://schemas.microsoft.com/office/drawing/2014/main" id="{1D1F39C0-8F8B-424D-8AB9-F9C5E30C54F9}"/>
              </a:ext>
            </a:extLst>
          </p:cNvPr>
          <p:cNvSpPr/>
          <p:nvPr/>
        </p:nvSpPr>
        <p:spPr>
          <a:xfrm>
            <a:off x="368300" y="5038725"/>
            <a:ext cx="2447925" cy="1368425"/>
          </a:xfrm>
          <a:prstGeom prst="homePlate">
            <a:avLst>
              <a:gd name="adj" fmla="val 20663"/>
            </a:avLst>
          </a:prstGeom>
          <a:gradFill flip="none" rotWithShape="1">
            <a:gsLst>
              <a:gs pos="0">
                <a:srgbClr val="A80000">
                  <a:tint val="66000"/>
                  <a:satMod val="160000"/>
                </a:srgbClr>
              </a:gs>
              <a:gs pos="50000">
                <a:srgbClr val="A80000">
                  <a:tint val="44500"/>
                  <a:satMod val="160000"/>
                </a:srgbClr>
              </a:gs>
              <a:gs pos="100000">
                <a:srgbClr val="A8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b="1" dirty="0">
                <a:solidFill>
                  <a:schemeClr val="tx1"/>
                </a:solidFill>
              </a:rPr>
              <a:t>Bilancio di Sostenibilità</a:t>
            </a:r>
          </a:p>
        </p:txBody>
      </p:sp>
      <p:sp>
        <p:nvSpPr>
          <p:cNvPr id="12" name="Rettangolo 11">
            <a:extLst>
              <a:ext uri="{FF2B5EF4-FFF2-40B4-BE49-F238E27FC236}">
                <a16:creationId xmlns:a16="http://schemas.microsoft.com/office/drawing/2014/main" id="{61A72F30-E4B1-4805-921A-45C6F3E7B56B}"/>
              </a:ext>
            </a:extLst>
          </p:cNvPr>
          <p:cNvSpPr/>
          <p:nvPr/>
        </p:nvSpPr>
        <p:spPr>
          <a:xfrm>
            <a:off x="6516688" y="5038725"/>
            <a:ext cx="2447925" cy="13684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b="1" dirty="0">
                <a:solidFill>
                  <a:schemeClr val="tx1"/>
                </a:solidFill>
              </a:rPr>
              <a:t>Manifestazione della trasparenza ambientale e sociale</a:t>
            </a:r>
          </a:p>
        </p:txBody>
      </p:sp>
      <p:sp>
        <p:nvSpPr>
          <p:cNvPr id="13" name="Rettangolo 12">
            <a:extLst>
              <a:ext uri="{FF2B5EF4-FFF2-40B4-BE49-F238E27FC236}">
                <a16:creationId xmlns:a16="http://schemas.microsoft.com/office/drawing/2014/main" id="{048F0516-2F4A-43DD-A2E3-A7CB9B9F5CEA}"/>
              </a:ext>
            </a:extLst>
          </p:cNvPr>
          <p:cNvSpPr/>
          <p:nvPr/>
        </p:nvSpPr>
        <p:spPr>
          <a:xfrm>
            <a:off x="323850" y="1943100"/>
            <a:ext cx="2519363" cy="47625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b="1" dirty="0">
                <a:solidFill>
                  <a:schemeClr val="tx1"/>
                </a:solidFill>
              </a:rPr>
              <a:t>Strumento</a:t>
            </a:r>
          </a:p>
        </p:txBody>
      </p:sp>
      <p:sp>
        <p:nvSpPr>
          <p:cNvPr id="14" name="Rettangolo 13">
            <a:extLst>
              <a:ext uri="{FF2B5EF4-FFF2-40B4-BE49-F238E27FC236}">
                <a16:creationId xmlns:a16="http://schemas.microsoft.com/office/drawing/2014/main" id="{A5B911D2-8599-46F7-ABE5-52579750C829}"/>
              </a:ext>
            </a:extLst>
          </p:cNvPr>
          <p:cNvSpPr/>
          <p:nvPr/>
        </p:nvSpPr>
        <p:spPr>
          <a:xfrm>
            <a:off x="3276600" y="1916113"/>
            <a:ext cx="2808288" cy="503237"/>
          </a:xfrm>
          <a:prstGeom prst="rect">
            <a:avLst/>
          </a:prstGeom>
          <a:noFill/>
          <a:ln w="38100">
            <a:solidFill>
              <a:srgbClr val="A8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b="1" i="1" dirty="0">
                <a:solidFill>
                  <a:schemeClr val="tx1"/>
                </a:solidFill>
              </a:rPr>
              <a:t>Cosa misura</a:t>
            </a:r>
          </a:p>
        </p:txBody>
      </p:sp>
      <p:sp>
        <p:nvSpPr>
          <p:cNvPr id="15" name="Rettangolo 14">
            <a:extLst>
              <a:ext uri="{FF2B5EF4-FFF2-40B4-BE49-F238E27FC236}">
                <a16:creationId xmlns:a16="http://schemas.microsoft.com/office/drawing/2014/main" id="{38193CED-F3DF-4D58-8E43-3E884F60F9E6}"/>
              </a:ext>
            </a:extLst>
          </p:cNvPr>
          <p:cNvSpPr/>
          <p:nvPr/>
        </p:nvSpPr>
        <p:spPr>
          <a:xfrm>
            <a:off x="6516688" y="1916113"/>
            <a:ext cx="2447925" cy="503237"/>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b="1" i="1" dirty="0">
                <a:solidFill>
                  <a:schemeClr val="tx1"/>
                </a:solidFill>
              </a:rPr>
              <a:t>Contenuto</a:t>
            </a:r>
          </a:p>
        </p:txBody>
      </p:sp>
      <p:cxnSp>
        <p:nvCxnSpPr>
          <p:cNvPr id="16" name="Connettore 1 15">
            <a:extLst>
              <a:ext uri="{FF2B5EF4-FFF2-40B4-BE49-F238E27FC236}">
                <a16:creationId xmlns:a16="http://schemas.microsoft.com/office/drawing/2014/main" id="{E72D5997-7902-4445-A179-D303368BAD2D}"/>
              </a:ext>
            </a:extLst>
          </p:cNvPr>
          <p:cNvCxnSpPr/>
          <p:nvPr/>
        </p:nvCxnSpPr>
        <p:spPr>
          <a:xfrm>
            <a:off x="179388" y="2563813"/>
            <a:ext cx="8820150" cy="0"/>
          </a:xfrm>
          <a:prstGeom prst="line">
            <a:avLst/>
          </a:prstGeom>
          <a:ln w="381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4AFC4C23-D4FB-493E-AC61-EDF80710E4CD}"/>
              </a:ext>
            </a:extLst>
          </p:cNvPr>
          <p:cNvSpPr/>
          <p:nvPr/>
        </p:nvSpPr>
        <p:spPr>
          <a:xfrm>
            <a:off x="249238" y="1341438"/>
            <a:ext cx="4892675" cy="460375"/>
          </a:xfrm>
          <a:prstGeom prst="rect">
            <a:avLst/>
          </a:prstGeom>
        </p:spPr>
        <p:txBody>
          <a:bodyPr wrap="none">
            <a:spAutoFit/>
          </a:bodyPr>
          <a:lstStyle/>
          <a:p>
            <a:pPr>
              <a:defRPr/>
            </a:pPr>
            <a:r>
              <a:rPr lang="it-IT" altLang="it-IT" sz="2400" b="1" i="1" dirty="0">
                <a:solidFill>
                  <a:schemeClr val="accent1">
                    <a:lumMod val="75000"/>
                  </a:schemeClr>
                </a:solidFill>
              </a:rPr>
              <a:t>IL BILANCIO DI SOSTENIBILITA’</a:t>
            </a:r>
            <a:endParaRPr lang="it-IT" sz="2400" b="1" i="1" dirty="0">
              <a:solidFill>
                <a:schemeClr val="accent1">
                  <a:lumMod val="75000"/>
                </a:schemeClr>
              </a:solidFill>
            </a:endParaRPr>
          </a:p>
        </p:txBody>
      </p:sp>
      <p:sp>
        <p:nvSpPr>
          <p:cNvPr id="4" name="Rettangolo arrotondato 3">
            <a:extLst>
              <a:ext uri="{FF2B5EF4-FFF2-40B4-BE49-F238E27FC236}">
                <a16:creationId xmlns:a16="http://schemas.microsoft.com/office/drawing/2014/main" id="{A6156F0A-29BE-4E18-B556-BF11CF7D15B5}"/>
              </a:ext>
            </a:extLst>
          </p:cNvPr>
          <p:cNvSpPr/>
          <p:nvPr/>
        </p:nvSpPr>
        <p:spPr>
          <a:xfrm>
            <a:off x="395288" y="404813"/>
            <a:ext cx="8353425" cy="79216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Titolo 9">
            <a:extLst>
              <a:ext uri="{FF2B5EF4-FFF2-40B4-BE49-F238E27FC236}">
                <a16:creationId xmlns:a16="http://schemas.microsoft.com/office/drawing/2014/main" id="{5B0139E3-7F54-4C86-BB78-311733F82A1C}"/>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E RENDICONTAZIONE</a:t>
            </a:r>
          </a:p>
        </p:txBody>
      </p:sp>
      <p:sp>
        <p:nvSpPr>
          <p:cNvPr id="18" name="CasellaDiTesto 5">
            <a:extLst>
              <a:ext uri="{FF2B5EF4-FFF2-40B4-BE49-F238E27FC236}">
                <a16:creationId xmlns:a16="http://schemas.microsoft.com/office/drawing/2014/main" id="{012AE82C-53C6-461E-A9B5-574764F1DF12}"/>
              </a:ext>
            </a:extLst>
          </p:cNvPr>
          <p:cNvSpPr txBox="1">
            <a:spLocks noChangeArrowheads="1"/>
          </p:cNvSpPr>
          <p:nvPr/>
        </p:nvSpPr>
        <p:spPr bwMode="auto">
          <a:xfrm>
            <a:off x="323850" y="2589213"/>
            <a:ext cx="8351838" cy="1631950"/>
          </a:xfrm>
          <a:prstGeom prst="rect">
            <a:avLst/>
          </a:prstGeom>
          <a:noFill/>
          <a:ln w="9525">
            <a:noFill/>
            <a:miter lim="800000"/>
            <a:headEnd/>
            <a:tailEnd/>
          </a:ln>
        </p:spPr>
        <p:txBody>
          <a:bodyPr>
            <a:spAutoFit/>
          </a:bodyPr>
          <a:lstStyle/>
          <a:p>
            <a:pPr marL="268288" indent="-268288" eaLnBrk="1" hangingPunct="1">
              <a:buFont typeface="Arial" pitchFamily="34" charset="0"/>
              <a:buChar char="•"/>
              <a:defRPr/>
            </a:pPr>
            <a:r>
              <a:rPr lang="it-IT" sz="2000" dirty="0">
                <a:latin typeface="Arial" charset="0"/>
                <a:cs typeface="+mn-cs"/>
              </a:rPr>
              <a:t>Lo </a:t>
            </a:r>
            <a:r>
              <a:rPr lang="it-IT" sz="2000" b="1" dirty="0">
                <a:effectLst>
                  <a:outerShdw blurRad="38100" dist="38100" dir="2700000" algn="tl">
                    <a:srgbClr val="000000">
                      <a:alpha val="43137"/>
                    </a:srgbClr>
                  </a:outerShdw>
                </a:effectLst>
                <a:latin typeface="Arial" charset="0"/>
                <a:cs typeface="+mn-cs"/>
              </a:rPr>
              <a:t>IAS 1</a:t>
            </a:r>
            <a:r>
              <a:rPr lang="it-IT" sz="2000" dirty="0">
                <a:latin typeface="Arial" charset="0"/>
                <a:cs typeface="+mn-cs"/>
              </a:rPr>
              <a:t> raccomanda la redazione del </a:t>
            </a:r>
            <a:r>
              <a:rPr lang="it-IT" sz="2000" b="1" dirty="0">
                <a:latin typeface="Arial" charset="0"/>
                <a:cs typeface="+mn-cs"/>
              </a:rPr>
              <a:t>Bilancio Sociale </a:t>
            </a:r>
            <a:r>
              <a:rPr lang="it-IT" sz="2000" dirty="0">
                <a:latin typeface="Arial" charset="0"/>
                <a:cs typeface="+mn-cs"/>
              </a:rPr>
              <a:t>e di quello</a:t>
            </a:r>
            <a:r>
              <a:rPr lang="it-IT" sz="2000" b="1" dirty="0">
                <a:latin typeface="Arial" charset="0"/>
                <a:cs typeface="+mn-cs"/>
              </a:rPr>
              <a:t> Ambientale</a:t>
            </a:r>
          </a:p>
          <a:p>
            <a:pPr marL="268288" indent="-268288" eaLnBrk="1" hangingPunct="1">
              <a:buFont typeface="Arial" pitchFamily="34" charset="0"/>
              <a:buChar char="•"/>
              <a:defRPr/>
            </a:pPr>
            <a:endParaRPr lang="it-IT" sz="2000" dirty="0">
              <a:latin typeface="Arial" charset="0"/>
              <a:cs typeface="+mn-cs"/>
            </a:endParaRPr>
          </a:p>
          <a:p>
            <a:pPr marL="268288" indent="-268288" eaLnBrk="1" hangingPunct="1">
              <a:buFont typeface="Arial" pitchFamily="34" charset="0"/>
              <a:buChar char="•"/>
              <a:defRPr/>
            </a:pPr>
            <a:r>
              <a:rPr lang="it-IT" sz="2000" dirty="0">
                <a:latin typeface="Arial" charset="0"/>
                <a:cs typeface="+mn-cs"/>
              </a:rPr>
              <a:t>Ad oggi, la </a:t>
            </a:r>
            <a:r>
              <a:rPr lang="it-IT" sz="2000" b="1" dirty="0">
                <a:latin typeface="Arial" charset="0"/>
                <a:cs typeface="+mn-cs"/>
              </a:rPr>
              <a:t>maggior parte delle aziende </a:t>
            </a:r>
            <a:r>
              <a:rPr lang="it-IT" sz="2000" dirty="0">
                <a:latin typeface="Arial" charset="0"/>
                <a:cs typeface="+mn-cs"/>
              </a:rPr>
              <a:t>integra questi due bilanci in un </a:t>
            </a:r>
            <a:r>
              <a:rPr lang="it-IT" sz="2000" b="1" dirty="0">
                <a:latin typeface="Arial" charset="0"/>
                <a:cs typeface="+mn-cs"/>
              </a:rPr>
              <a:t>unico documento</a:t>
            </a:r>
            <a:r>
              <a:rPr lang="it-IT" sz="2000" dirty="0">
                <a:latin typeface="Arial" charset="0"/>
                <a:cs typeface="+mn-cs"/>
              </a:rPr>
              <a:t>, denominato “</a:t>
            </a:r>
            <a:r>
              <a:rPr lang="it-IT" sz="2000" b="1" dirty="0">
                <a:latin typeface="Arial" charset="0"/>
                <a:cs typeface="+mn-cs"/>
              </a:rPr>
              <a:t>Bilancio di Sostenibilità”</a:t>
            </a:r>
            <a:endParaRPr lang="it-IT" sz="2000" dirty="0">
              <a:latin typeface="Arial" charset="0"/>
              <a:cs typeface="+mn-cs"/>
            </a:endParaRPr>
          </a:p>
        </p:txBody>
      </p:sp>
      <p:sp>
        <p:nvSpPr>
          <p:cNvPr id="59398" name="CasellaDiTesto 4">
            <a:extLst>
              <a:ext uri="{FF2B5EF4-FFF2-40B4-BE49-F238E27FC236}">
                <a16:creationId xmlns:a16="http://schemas.microsoft.com/office/drawing/2014/main" id="{A7A69DE9-BF3D-4A9F-8D09-E15F9F288CF0}"/>
              </a:ext>
            </a:extLst>
          </p:cNvPr>
          <p:cNvSpPr txBox="1">
            <a:spLocks noChangeArrowheads="1"/>
          </p:cNvSpPr>
          <p:nvPr/>
        </p:nvSpPr>
        <p:spPr bwMode="auto">
          <a:xfrm>
            <a:off x="395288" y="4581525"/>
            <a:ext cx="8569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7800" indent="-1778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Tx/>
              <a:buChar char="•"/>
            </a:pPr>
            <a:r>
              <a:rPr lang="it-IT" altLang="it-IT" sz="2000" i="1"/>
              <a:t>Il Bilancio di sostenibilità è redatto secondo gli standard del Global Reporting Initiative </a:t>
            </a:r>
            <a:endParaRPr lang="it-IT" altLang="it-IT" sz="2000" b="1" i="1"/>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1B1F8C39-827A-4EAD-B2BE-A8B4ED4B589F}"/>
              </a:ext>
            </a:extLst>
          </p:cNvPr>
          <p:cNvSpPr/>
          <p:nvPr/>
        </p:nvSpPr>
        <p:spPr>
          <a:xfrm>
            <a:off x="249238" y="1341438"/>
            <a:ext cx="4892675" cy="460375"/>
          </a:xfrm>
          <a:prstGeom prst="rect">
            <a:avLst/>
          </a:prstGeom>
        </p:spPr>
        <p:txBody>
          <a:bodyPr wrap="none">
            <a:spAutoFit/>
          </a:bodyPr>
          <a:lstStyle/>
          <a:p>
            <a:pPr>
              <a:defRPr/>
            </a:pPr>
            <a:r>
              <a:rPr lang="it-IT" altLang="it-IT" sz="2400" b="1" i="1" dirty="0">
                <a:solidFill>
                  <a:schemeClr val="accent1">
                    <a:lumMod val="75000"/>
                  </a:schemeClr>
                </a:solidFill>
              </a:rPr>
              <a:t>IL BILANCIO DI SOSTENIBILITA’</a:t>
            </a:r>
            <a:endParaRPr lang="it-IT" sz="2400" b="1" i="1" dirty="0">
              <a:solidFill>
                <a:schemeClr val="accent1">
                  <a:lumMod val="75000"/>
                </a:schemeClr>
              </a:solidFill>
            </a:endParaRPr>
          </a:p>
        </p:txBody>
      </p:sp>
      <p:sp>
        <p:nvSpPr>
          <p:cNvPr id="4" name="Rettangolo arrotondato 3">
            <a:extLst>
              <a:ext uri="{FF2B5EF4-FFF2-40B4-BE49-F238E27FC236}">
                <a16:creationId xmlns:a16="http://schemas.microsoft.com/office/drawing/2014/main" id="{DBCF5DE6-1E46-4C52-ABA7-36435797A086}"/>
              </a:ext>
            </a:extLst>
          </p:cNvPr>
          <p:cNvSpPr/>
          <p:nvPr/>
        </p:nvSpPr>
        <p:spPr>
          <a:xfrm>
            <a:off x="395288" y="404813"/>
            <a:ext cx="8353425" cy="79216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Titolo 9">
            <a:extLst>
              <a:ext uri="{FF2B5EF4-FFF2-40B4-BE49-F238E27FC236}">
                <a16:creationId xmlns:a16="http://schemas.microsoft.com/office/drawing/2014/main" id="{1DDA8421-7A11-4AD3-8824-49ABA1F0B3D6}"/>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E RENDICONTAZIONE</a:t>
            </a:r>
          </a:p>
        </p:txBody>
      </p:sp>
      <p:sp>
        <p:nvSpPr>
          <p:cNvPr id="7" name="Rettangolo 6">
            <a:extLst>
              <a:ext uri="{FF2B5EF4-FFF2-40B4-BE49-F238E27FC236}">
                <a16:creationId xmlns:a16="http://schemas.microsoft.com/office/drawing/2014/main" id="{08B6E727-6D2E-4453-A9EE-0F1A1170407C}"/>
              </a:ext>
            </a:extLst>
          </p:cNvPr>
          <p:cNvSpPr/>
          <p:nvPr/>
        </p:nvSpPr>
        <p:spPr>
          <a:xfrm>
            <a:off x="2055813" y="4868863"/>
            <a:ext cx="6624637" cy="16557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it-IT"/>
          </a:p>
        </p:txBody>
      </p:sp>
      <p:sp>
        <p:nvSpPr>
          <p:cNvPr id="60422" name="CasellaDiTesto 4">
            <a:extLst>
              <a:ext uri="{FF2B5EF4-FFF2-40B4-BE49-F238E27FC236}">
                <a16:creationId xmlns:a16="http://schemas.microsoft.com/office/drawing/2014/main" id="{82374DE2-313B-4B9E-9430-9FAA87D875C9}"/>
              </a:ext>
            </a:extLst>
          </p:cNvPr>
          <p:cNvSpPr txBox="1">
            <a:spLocks noChangeArrowheads="1"/>
          </p:cNvSpPr>
          <p:nvPr/>
        </p:nvSpPr>
        <p:spPr bwMode="auto">
          <a:xfrm>
            <a:off x="255588" y="1989138"/>
            <a:ext cx="84169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a:t>La missione del </a:t>
            </a:r>
            <a:r>
              <a:rPr lang="it-IT" altLang="it-IT" b="1"/>
              <a:t>Global Reporting Initiative (GRI)</a:t>
            </a:r>
            <a:r>
              <a:rPr lang="it-IT" altLang="it-IT"/>
              <a:t> è quella di creare una comunicazione chiara e trasparente della sostenibilità delle singole organizzazioni, mediante la creazione di un sistema credibile e attendibile </a:t>
            </a:r>
            <a:r>
              <a:rPr lang="it-IT" altLang="it-IT" b="1"/>
              <a:t>per il reporting di sostenibilità</a:t>
            </a:r>
            <a:r>
              <a:rPr lang="it-IT" altLang="it-IT"/>
              <a:t>, utilizzabile da imprese di qualsiasi dimensione, settore o paese.</a:t>
            </a:r>
          </a:p>
        </p:txBody>
      </p:sp>
      <p:sp>
        <p:nvSpPr>
          <p:cNvPr id="9" name="Pentagono 8">
            <a:extLst>
              <a:ext uri="{FF2B5EF4-FFF2-40B4-BE49-F238E27FC236}">
                <a16:creationId xmlns:a16="http://schemas.microsoft.com/office/drawing/2014/main" id="{8413E24E-1436-4096-BB9E-826E9ABD3EF8}"/>
              </a:ext>
            </a:extLst>
          </p:cNvPr>
          <p:cNvSpPr/>
          <p:nvPr/>
        </p:nvSpPr>
        <p:spPr>
          <a:xfrm>
            <a:off x="327025" y="3644900"/>
            <a:ext cx="1311275" cy="981075"/>
          </a:xfrm>
          <a:prstGeom prst="homePlate">
            <a:avLst>
              <a:gd name="adj" fmla="val 13726"/>
            </a:avLst>
          </a:prstGeom>
          <a:gradFill flip="none" rotWithShape="1">
            <a:gsLst>
              <a:gs pos="0">
                <a:srgbClr val="A80000">
                  <a:tint val="66000"/>
                  <a:satMod val="160000"/>
                </a:srgbClr>
              </a:gs>
              <a:gs pos="50000">
                <a:srgbClr val="A80000">
                  <a:tint val="44500"/>
                  <a:satMod val="160000"/>
                </a:srgbClr>
              </a:gs>
              <a:gs pos="100000">
                <a:srgbClr val="A8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b="1" dirty="0">
                <a:solidFill>
                  <a:schemeClr val="tx1"/>
                </a:solidFill>
              </a:rPr>
              <a:t>Scopo</a:t>
            </a:r>
          </a:p>
        </p:txBody>
      </p:sp>
      <p:sp>
        <p:nvSpPr>
          <p:cNvPr id="10" name="CasellaDiTesto 7">
            <a:extLst>
              <a:ext uri="{FF2B5EF4-FFF2-40B4-BE49-F238E27FC236}">
                <a16:creationId xmlns:a16="http://schemas.microsoft.com/office/drawing/2014/main" id="{6AC8881E-A029-4911-A6E4-FEE78972A399}"/>
              </a:ext>
            </a:extLst>
          </p:cNvPr>
          <p:cNvSpPr txBox="1">
            <a:spLocks noChangeArrowheads="1"/>
          </p:cNvSpPr>
          <p:nvPr/>
        </p:nvSpPr>
        <p:spPr bwMode="auto">
          <a:xfrm>
            <a:off x="1984375" y="3644900"/>
            <a:ext cx="6692900" cy="1076325"/>
          </a:xfrm>
          <a:prstGeom prst="rect">
            <a:avLst/>
          </a:prstGeom>
          <a:noFill/>
          <a:ln w="9525">
            <a:noFill/>
            <a:miter lim="800000"/>
            <a:headEnd/>
            <a:tailEnd/>
          </a:ln>
        </p:spPr>
        <p:txBody>
          <a:bodyPr>
            <a:spAutoFit/>
          </a:bodyPr>
          <a:lstStyle/>
          <a:p>
            <a:pPr eaLnBrk="1" hangingPunct="1">
              <a:defRPr/>
            </a:pPr>
            <a:r>
              <a:rPr lang="it-IT" sz="1600" dirty="0">
                <a:latin typeface="Arial" charset="0"/>
                <a:cs typeface="+mn-cs"/>
              </a:rPr>
              <a:t>Il </a:t>
            </a:r>
            <a:r>
              <a:rPr lang="it-IT" sz="1600" dirty="0" err="1">
                <a:latin typeface="Arial" charset="0"/>
                <a:cs typeface="+mn-cs"/>
              </a:rPr>
              <a:t>reporting</a:t>
            </a:r>
            <a:r>
              <a:rPr lang="it-IT" sz="1600" dirty="0">
                <a:latin typeface="Arial" charset="0"/>
                <a:cs typeface="+mn-cs"/>
              </a:rPr>
              <a:t>  di sostenibilità consiste nella misurazione, comunicazione e assunzione di responsabilità (</a:t>
            </a:r>
            <a:r>
              <a:rPr lang="it-IT" sz="1600" dirty="0" err="1">
                <a:latin typeface="Arial" charset="0"/>
                <a:cs typeface="+mn-cs"/>
              </a:rPr>
              <a:t>accountability</a:t>
            </a:r>
            <a:r>
              <a:rPr lang="it-IT" sz="1600" dirty="0">
                <a:latin typeface="Arial" charset="0"/>
                <a:cs typeface="+mn-cs"/>
              </a:rPr>
              <a:t>) nei confronti di </a:t>
            </a:r>
            <a:r>
              <a:rPr lang="it-IT" sz="1600" dirty="0" err="1">
                <a:latin typeface="Arial" charset="0"/>
                <a:cs typeface="+mn-cs"/>
              </a:rPr>
              <a:t>stakeholder</a:t>
            </a:r>
            <a:r>
              <a:rPr lang="it-IT" sz="1600" dirty="0">
                <a:latin typeface="Arial" charset="0"/>
                <a:cs typeface="+mn-cs"/>
              </a:rPr>
              <a:t> sia interni sia esterni, in relazione alla performance dell’organizzazione rispetto all’obiettivo dello sviluppo sostenibile</a:t>
            </a:r>
          </a:p>
        </p:txBody>
      </p:sp>
      <p:sp>
        <p:nvSpPr>
          <p:cNvPr id="60425" name="CasellaDiTesto 8">
            <a:extLst>
              <a:ext uri="{FF2B5EF4-FFF2-40B4-BE49-F238E27FC236}">
                <a16:creationId xmlns:a16="http://schemas.microsoft.com/office/drawing/2014/main" id="{A4C7F2B4-E638-4EF3-9360-CF06FFF2C61E}"/>
              </a:ext>
            </a:extLst>
          </p:cNvPr>
          <p:cNvSpPr txBox="1">
            <a:spLocks noChangeArrowheads="1"/>
          </p:cNvSpPr>
          <p:nvPr/>
        </p:nvSpPr>
        <p:spPr bwMode="auto">
          <a:xfrm>
            <a:off x="2055813" y="4868863"/>
            <a:ext cx="6692900" cy="170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Clr>
                <a:srgbClr val="A80000"/>
              </a:buClr>
              <a:buFont typeface="Wingdings" panose="05000000000000000000" pitchFamily="2" charset="2"/>
              <a:buChar char="Ø"/>
            </a:pPr>
            <a:r>
              <a:rPr lang="it-IT" altLang="it-IT" sz="1500"/>
              <a:t>   Svolgere analisi di benchmark e valutazione della performance di sostenibilità rispetto a quanto previsto da leggi, norma, codici, standard di performance e iniziative su base volontaria</a:t>
            </a:r>
          </a:p>
          <a:p>
            <a:pPr eaLnBrk="1" hangingPunct="1">
              <a:buClr>
                <a:srgbClr val="A80000"/>
              </a:buClr>
              <a:buFont typeface="Wingdings" panose="05000000000000000000" pitchFamily="2" charset="2"/>
              <a:buChar char="Ø"/>
            </a:pPr>
            <a:r>
              <a:rPr lang="it-IT" altLang="it-IT" sz="1500"/>
              <a:t>   Dimostrare in che modo l’impresa influenza ed è influenzata dalle aspettative in tema di sviluppo sostenibile</a:t>
            </a:r>
          </a:p>
          <a:p>
            <a:pPr eaLnBrk="1" hangingPunct="1">
              <a:buClr>
                <a:srgbClr val="A80000"/>
              </a:buClr>
              <a:buFont typeface="Wingdings" panose="05000000000000000000" pitchFamily="2" charset="2"/>
              <a:buChar char="Ø"/>
            </a:pPr>
            <a:r>
              <a:rPr lang="it-IT" altLang="it-IT" sz="1500"/>
              <a:t>   Confrontare la performance, sia nell’ambito di una stessa impresa sia tra diverse, nel corso del tempo</a:t>
            </a:r>
          </a:p>
        </p:txBody>
      </p:sp>
      <p:sp>
        <p:nvSpPr>
          <p:cNvPr id="12" name="Pentagono 11">
            <a:extLst>
              <a:ext uri="{FF2B5EF4-FFF2-40B4-BE49-F238E27FC236}">
                <a16:creationId xmlns:a16="http://schemas.microsoft.com/office/drawing/2014/main" id="{F6D3A298-3018-47B3-A097-3E5DCEDE5728}"/>
              </a:ext>
            </a:extLst>
          </p:cNvPr>
          <p:cNvSpPr/>
          <p:nvPr/>
        </p:nvSpPr>
        <p:spPr>
          <a:xfrm>
            <a:off x="327025" y="4868863"/>
            <a:ext cx="1311275" cy="1655762"/>
          </a:xfrm>
          <a:prstGeom prst="homePlate">
            <a:avLst>
              <a:gd name="adj" fmla="val 13726"/>
            </a:avLst>
          </a:prstGeom>
          <a:gradFill flip="none" rotWithShape="1">
            <a:gsLst>
              <a:gs pos="0">
                <a:srgbClr val="A80000">
                  <a:tint val="66000"/>
                  <a:satMod val="160000"/>
                </a:srgbClr>
              </a:gs>
              <a:gs pos="50000">
                <a:srgbClr val="A80000">
                  <a:tint val="44500"/>
                  <a:satMod val="160000"/>
                </a:srgbClr>
              </a:gs>
              <a:gs pos="100000">
                <a:srgbClr val="A8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2000" b="1" dirty="0">
                <a:solidFill>
                  <a:schemeClr val="tx1"/>
                </a:solidFill>
              </a:rPr>
              <a:t>Utilità</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a:extLst>
              <a:ext uri="{FF2B5EF4-FFF2-40B4-BE49-F238E27FC236}">
                <a16:creationId xmlns:a16="http://schemas.microsoft.com/office/drawing/2014/main" id="{C6FDA807-F704-4333-85F9-1B05F4365E31}"/>
              </a:ext>
            </a:extLst>
          </p:cNvPr>
          <p:cNvSpPr/>
          <p:nvPr/>
        </p:nvSpPr>
        <p:spPr>
          <a:xfrm>
            <a:off x="249238" y="1341438"/>
            <a:ext cx="4892675" cy="460375"/>
          </a:xfrm>
          <a:prstGeom prst="rect">
            <a:avLst/>
          </a:prstGeom>
        </p:spPr>
        <p:txBody>
          <a:bodyPr wrap="none">
            <a:spAutoFit/>
          </a:bodyPr>
          <a:lstStyle/>
          <a:p>
            <a:pPr>
              <a:defRPr/>
            </a:pPr>
            <a:r>
              <a:rPr lang="it-IT" altLang="it-IT" sz="2400" b="1" i="1" dirty="0">
                <a:solidFill>
                  <a:schemeClr val="accent1">
                    <a:lumMod val="75000"/>
                  </a:schemeClr>
                </a:solidFill>
              </a:rPr>
              <a:t>IL BILANCIO DI SOSTENIBILITA’</a:t>
            </a:r>
            <a:endParaRPr lang="it-IT" sz="2400" b="1" i="1" dirty="0">
              <a:solidFill>
                <a:schemeClr val="accent1">
                  <a:lumMod val="75000"/>
                </a:schemeClr>
              </a:solidFill>
            </a:endParaRPr>
          </a:p>
        </p:txBody>
      </p:sp>
      <p:sp>
        <p:nvSpPr>
          <p:cNvPr id="4" name="Rettangolo arrotondato 3">
            <a:extLst>
              <a:ext uri="{FF2B5EF4-FFF2-40B4-BE49-F238E27FC236}">
                <a16:creationId xmlns:a16="http://schemas.microsoft.com/office/drawing/2014/main" id="{44830784-F886-4AA3-B214-DE64B7536A39}"/>
              </a:ext>
            </a:extLst>
          </p:cNvPr>
          <p:cNvSpPr/>
          <p:nvPr/>
        </p:nvSpPr>
        <p:spPr>
          <a:xfrm>
            <a:off x="395288" y="404813"/>
            <a:ext cx="8353425" cy="79216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Titolo 9">
            <a:extLst>
              <a:ext uri="{FF2B5EF4-FFF2-40B4-BE49-F238E27FC236}">
                <a16:creationId xmlns:a16="http://schemas.microsoft.com/office/drawing/2014/main" id="{477C13BD-4B0E-400C-AD72-E43C9582318B}"/>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E RENDICONTAZIONE</a:t>
            </a:r>
          </a:p>
        </p:txBody>
      </p:sp>
      <p:pic>
        <p:nvPicPr>
          <p:cNvPr id="13" name="Image 5">
            <a:extLst>
              <a:ext uri="{FF2B5EF4-FFF2-40B4-BE49-F238E27FC236}">
                <a16:creationId xmlns:a16="http://schemas.microsoft.com/office/drawing/2014/main" id="{259C2932-7B2A-4B03-860B-0C22786625B5}"/>
              </a:ext>
            </a:extLst>
          </p:cNvPr>
          <p:cNvPicPr>
            <a:picLocks noChangeAspect="1"/>
          </p:cNvPicPr>
          <p:nvPr/>
        </p:nvPicPr>
        <p:blipFill>
          <a:blip r:embed="rId3"/>
          <a:srcRect b="38983"/>
          <a:stretch>
            <a:fillRect/>
          </a:stretch>
        </p:blipFill>
        <p:spPr bwMode="auto">
          <a:xfrm>
            <a:off x="1560513" y="1827213"/>
            <a:ext cx="6029325" cy="4770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292100" dist="139700" dir="2700000" algn="tl" rotWithShape="0">
                    <a:srgbClr val="333333">
                      <a:alpha val="64999"/>
                    </a:srgbClr>
                  </a:outerShdw>
                </a:effectLst>
              </a14:hiddenEffects>
            </a:ext>
          </a:extLst>
        </p:spPr>
      </p:pic>
      <p:sp>
        <p:nvSpPr>
          <p:cNvPr id="61446" name="ZoneTexte 5">
            <a:extLst>
              <a:ext uri="{FF2B5EF4-FFF2-40B4-BE49-F238E27FC236}">
                <a16:creationId xmlns:a16="http://schemas.microsoft.com/office/drawing/2014/main" id="{7B6C34DD-87B3-4140-87A4-03A1054C59B2}"/>
              </a:ext>
            </a:extLst>
          </p:cNvPr>
          <p:cNvSpPr txBox="1">
            <a:spLocks noChangeArrowheads="1"/>
          </p:cNvSpPr>
          <p:nvPr/>
        </p:nvSpPr>
        <p:spPr bwMode="auto">
          <a:xfrm>
            <a:off x="304800" y="6594475"/>
            <a:ext cx="4951413"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eaLnBrk="1" hangingPunct="1">
              <a:spcBef>
                <a:spcPct val="0"/>
              </a:spcBef>
              <a:buClrTx/>
              <a:buSzTx/>
              <a:buFontTx/>
              <a:buNone/>
            </a:pPr>
            <a:r>
              <a:rPr lang="en-GB" altLang="it-IT" sz="800">
                <a:latin typeface="Arial" panose="020B0604020202020204" pitchFamily="34" charset="0"/>
              </a:rPr>
              <a:t>Source: Global Reporting Initiative G3 Guidelines, accessible at www.globalreporting.org</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423996-34CA-4F0A-9C49-32079B6542E1}"/>
              </a:ext>
            </a:extLst>
          </p:cNvPr>
          <p:cNvSpPr>
            <a:spLocks noChangeArrowheads="1"/>
          </p:cNvSpPr>
          <p:nvPr/>
        </p:nvSpPr>
        <p:spPr bwMode="auto">
          <a:xfrm>
            <a:off x="249238" y="2205038"/>
            <a:ext cx="8643937" cy="4248150"/>
          </a:xfrm>
          <a:prstGeom prst="rect">
            <a:avLst/>
          </a:prstGeom>
          <a:noFill/>
          <a:ln w="9525">
            <a:noFill/>
            <a:miter lim="800000"/>
            <a:headEnd/>
            <a:tailEnd/>
          </a:ln>
        </p:spPr>
        <p:txBody>
          <a:bodyPr/>
          <a:lstStyle/>
          <a:p>
            <a:pPr marL="354013" indent="-354013">
              <a:spcBef>
                <a:spcPts val="600"/>
              </a:spcBef>
              <a:spcAft>
                <a:spcPts val="600"/>
              </a:spcAft>
              <a:buFont typeface="Wingdings" pitchFamily="2" charset="2"/>
              <a:buChar char="ð"/>
              <a:defRPr/>
            </a:pPr>
            <a:r>
              <a:rPr lang="it-IT" sz="2400" b="1" u="sng" dirty="0">
                <a:latin typeface="+mn-lt"/>
                <a:sym typeface="Wingdings" panose="05000000000000000000" pitchFamily="2" charset="2"/>
              </a:rPr>
              <a:t>D. </a:t>
            </a:r>
            <a:r>
              <a:rPr lang="it-IT" sz="2400" b="1" u="sng" dirty="0" err="1">
                <a:latin typeface="+mn-lt"/>
                <a:sym typeface="Wingdings" panose="05000000000000000000" pitchFamily="2" charset="2"/>
              </a:rPr>
              <a:t>Lgs</a:t>
            </a:r>
            <a:r>
              <a:rPr lang="it-IT" sz="2400" b="1" u="sng" dirty="0">
                <a:latin typeface="+mn-lt"/>
                <a:sym typeface="Wingdings" panose="05000000000000000000" pitchFamily="2" charset="2"/>
              </a:rPr>
              <a:t>. 30 dicembre 2016, n. 254</a:t>
            </a:r>
            <a:r>
              <a:rPr lang="it-IT" sz="2400" b="1" dirty="0">
                <a:latin typeface="+mn-lt"/>
                <a:sym typeface="Wingdings" panose="05000000000000000000" pitchFamily="2" charset="2"/>
              </a:rPr>
              <a:t> </a:t>
            </a:r>
          </a:p>
          <a:p>
            <a:pPr marL="354013" lvl="1" indent="-90488">
              <a:spcBef>
                <a:spcPts val="600"/>
              </a:spcBef>
              <a:spcAft>
                <a:spcPts val="600"/>
              </a:spcAft>
              <a:defRPr/>
            </a:pPr>
            <a:r>
              <a:rPr lang="it-IT" sz="2400" dirty="0">
                <a:latin typeface="+mn-lt"/>
                <a:sym typeface="Wingdings" panose="05000000000000000000" pitchFamily="2" charset="2"/>
              </a:rPr>
              <a:t>(recepisce la Direttiva 2014/95/UE che modifica la precedente </a:t>
            </a:r>
            <a:r>
              <a:rPr lang="it-IT" sz="2400" dirty="0">
                <a:latin typeface="+mn-lt"/>
              </a:rPr>
              <a:t>Direttiva 2013/34/UE)</a:t>
            </a:r>
          </a:p>
          <a:p>
            <a:pPr marL="354013" indent="-354013">
              <a:spcBef>
                <a:spcPts val="600"/>
              </a:spcBef>
              <a:spcAft>
                <a:spcPts val="600"/>
              </a:spcAft>
              <a:buFont typeface="Wingdings" pitchFamily="2" charset="2"/>
              <a:buChar char="ð"/>
              <a:defRPr/>
            </a:pPr>
            <a:r>
              <a:rPr lang="it-IT" sz="2400" u="sng" dirty="0">
                <a:latin typeface="+mn-lt"/>
              </a:rPr>
              <a:t>Grandi società</a:t>
            </a:r>
            <a:r>
              <a:rPr lang="it-IT" sz="2400" dirty="0">
                <a:latin typeface="+mn-lt"/>
              </a:rPr>
              <a:t> (più di 500 dipendenti occupati in media durante l’esercizio e un totale di bilancio superiore a 20 milioni di euro o un fatturato netto superiore a 40 milioni di euro alla data di chiusura del bilancio)</a:t>
            </a:r>
          </a:p>
          <a:p>
            <a:pPr marL="354013" indent="-354013">
              <a:spcBef>
                <a:spcPts val="600"/>
              </a:spcBef>
              <a:spcAft>
                <a:spcPts val="600"/>
              </a:spcAft>
              <a:buFont typeface="Wingdings" pitchFamily="2" charset="2"/>
              <a:buChar char="ð"/>
              <a:defRPr/>
            </a:pPr>
            <a:r>
              <a:rPr lang="it-IT" sz="2400" dirty="0">
                <a:latin typeface="+mn-lt"/>
              </a:rPr>
              <a:t>Esercizi finanziari aventi inizio a partire dal </a:t>
            </a:r>
            <a:r>
              <a:rPr lang="it-IT" sz="2400" u="sng" dirty="0">
                <a:latin typeface="+mn-lt"/>
              </a:rPr>
              <a:t>01 gennaio 2017</a:t>
            </a:r>
          </a:p>
          <a:p>
            <a:pPr marL="354013" indent="-354013">
              <a:spcBef>
                <a:spcPts val="600"/>
              </a:spcBef>
              <a:spcAft>
                <a:spcPts val="600"/>
              </a:spcAft>
              <a:buFont typeface="Wingdings" pitchFamily="2" charset="2"/>
              <a:buChar char="ð"/>
              <a:defRPr/>
            </a:pPr>
            <a:r>
              <a:rPr lang="it-IT" sz="2400" b="1" i="1" dirty="0">
                <a:latin typeface="+mn-lt"/>
              </a:rPr>
              <a:t>Dichiarazione individuale di carattere non finanziario</a:t>
            </a:r>
            <a:endParaRPr lang="it-IT" sz="2400" dirty="0">
              <a:latin typeface="+mn-lt"/>
            </a:endParaRPr>
          </a:p>
        </p:txBody>
      </p:sp>
      <p:sp>
        <p:nvSpPr>
          <p:cNvPr id="3" name="Rettangolo 2">
            <a:extLst>
              <a:ext uri="{FF2B5EF4-FFF2-40B4-BE49-F238E27FC236}">
                <a16:creationId xmlns:a16="http://schemas.microsoft.com/office/drawing/2014/main" id="{F9A66AE6-C10C-46CE-8FFE-784EAC315F5D}"/>
              </a:ext>
            </a:extLst>
          </p:cNvPr>
          <p:cNvSpPr/>
          <p:nvPr/>
        </p:nvSpPr>
        <p:spPr>
          <a:xfrm>
            <a:off x="249238" y="1527175"/>
            <a:ext cx="6234112" cy="461963"/>
          </a:xfrm>
          <a:prstGeom prst="rect">
            <a:avLst/>
          </a:prstGeom>
        </p:spPr>
        <p:txBody>
          <a:bodyPr wrap="none">
            <a:spAutoFit/>
          </a:bodyPr>
          <a:lstStyle/>
          <a:p>
            <a:pPr>
              <a:defRPr/>
            </a:pPr>
            <a:r>
              <a:rPr lang="it-IT" altLang="it-IT" sz="2400" b="1" i="1" dirty="0">
                <a:solidFill>
                  <a:schemeClr val="accent1">
                    <a:lumMod val="75000"/>
                  </a:schemeClr>
                </a:solidFill>
              </a:rPr>
              <a:t>La nuova DNF (</a:t>
            </a:r>
            <a:r>
              <a:rPr lang="it-IT" altLang="it-IT" sz="2400" b="1" i="1" dirty="0" err="1">
                <a:solidFill>
                  <a:schemeClr val="accent1">
                    <a:lumMod val="75000"/>
                  </a:schemeClr>
                </a:solidFill>
              </a:rPr>
              <a:t>Disclosure</a:t>
            </a:r>
            <a:r>
              <a:rPr lang="it-IT" altLang="it-IT" sz="2400" b="1" i="1" dirty="0">
                <a:solidFill>
                  <a:schemeClr val="accent1">
                    <a:lumMod val="75000"/>
                  </a:schemeClr>
                </a:solidFill>
              </a:rPr>
              <a:t> Non-Financial)</a:t>
            </a:r>
            <a:endParaRPr lang="it-IT" sz="2400" b="1" i="1" dirty="0">
              <a:solidFill>
                <a:schemeClr val="accent1">
                  <a:lumMod val="75000"/>
                </a:schemeClr>
              </a:solidFill>
            </a:endParaRPr>
          </a:p>
        </p:txBody>
      </p:sp>
      <p:sp>
        <p:nvSpPr>
          <p:cNvPr id="4" name="Rettangolo arrotondato 3">
            <a:extLst>
              <a:ext uri="{FF2B5EF4-FFF2-40B4-BE49-F238E27FC236}">
                <a16:creationId xmlns:a16="http://schemas.microsoft.com/office/drawing/2014/main" id="{AE163491-E913-499C-9864-9FDAA4D6464E}"/>
              </a:ext>
            </a:extLst>
          </p:cNvPr>
          <p:cNvSpPr/>
          <p:nvPr/>
        </p:nvSpPr>
        <p:spPr>
          <a:xfrm>
            <a:off x="395288" y="404813"/>
            <a:ext cx="8353425" cy="79216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Titolo 9">
            <a:extLst>
              <a:ext uri="{FF2B5EF4-FFF2-40B4-BE49-F238E27FC236}">
                <a16:creationId xmlns:a16="http://schemas.microsoft.com/office/drawing/2014/main" id="{36C487EB-D198-4543-BB77-FC8B043FBEEA}"/>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E RENDICONTAZIONE</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7353588-6762-4B68-9289-48AB36F3A915}"/>
              </a:ext>
            </a:extLst>
          </p:cNvPr>
          <p:cNvSpPr>
            <a:spLocks noChangeArrowheads="1"/>
          </p:cNvSpPr>
          <p:nvPr/>
        </p:nvSpPr>
        <p:spPr bwMode="auto">
          <a:xfrm>
            <a:off x="249238" y="2205038"/>
            <a:ext cx="8643937" cy="3455987"/>
          </a:xfrm>
          <a:prstGeom prst="rect">
            <a:avLst/>
          </a:prstGeom>
          <a:noFill/>
          <a:ln w="9525">
            <a:noFill/>
            <a:miter lim="800000"/>
            <a:headEnd/>
            <a:tailEnd/>
          </a:ln>
        </p:spPr>
        <p:txBody>
          <a:bodyPr/>
          <a:lstStyle/>
          <a:p>
            <a:pPr marL="354013" indent="-354013">
              <a:spcBef>
                <a:spcPts val="600"/>
              </a:spcBef>
              <a:buFont typeface="Wingdings" pitchFamily="2" charset="2"/>
              <a:buChar char="ð"/>
              <a:defRPr/>
            </a:pPr>
            <a:r>
              <a:rPr lang="it-IT" sz="2200" dirty="0">
                <a:latin typeface="+mn-lt"/>
              </a:rPr>
              <a:t>Deve riportare almeno informazioni </a:t>
            </a:r>
          </a:p>
          <a:p>
            <a:pPr marL="354013" indent="-354013">
              <a:spcBef>
                <a:spcPts val="600"/>
              </a:spcBef>
              <a:buFont typeface="Wingdings" pitchFamily="2" charset="2"/>
              <a:buChar char="ð"/>
              <a:defRPr/>
            </a:pPr>
            <a:endParaRPr lang="it-IT" sz="2200" dirty="0">
              <a:latin typeface="+mn-lt"/>
            </a:endParaRPr>
          </a:p>
          <a:p>
            <a:pPr marL="800100" lvl="1" indent="-342900">
              <a:spcBef>
                <a:spcPts val="600"/>
              </a:spcBef>
              <a:buFontTx/>
              <a:buChar char="-"/>
              <a:defRPr/>
            </a:pPr>
            <a:r>
              <a:rPr lang="it-IT" sz="2200" dirty="0">
                <a:latin typeface="+mn-lt"/>
              </a:rPr>
              <a:t>ambientali, </a:t>
            </a:r>
          </a:p>
          <a:p>
            <a:pPr marL="800100" lvl="1" indent="-342900">
              <a:spcBef>
                <a:spcPts val="600"/>
              </a:spcBef>
              <a:buFontTx/>
              <a:buChar char="-"/>
              <a:defRPr/>
            </a:pPr>
            <a:r>
              <a:rPr lang="it-IT" sz="2200" dirty="0">
                <a:latin typeface="+mn-lt"/>
              </a:rPr>
              <a:t>sociali, </a:t>
            </a:r>
          </a:p>
          <a:p>
            <a:pPr marL="800100" lvl="1" indent="-342900">
              <a:spcBef>
                <a:spcPts val="600"/>
              </a:spcBef>
              <a:buFontTx/>
              <a:buChar char="-"/>
              <a:defRPr/>
            </a:pPr>
            <a:r>
              <a:rPr lang="it-IT" sz="2200" dirty="0">
                <a:latin typeface="+mn-lt"/>
              </a:rPr>
              <a:t>attinenti al personale, </a:t>
            </a:r>
          </a:p>
          <a:p>
            <a:pPr marL="800100" lvl="1" indent="-342900">
              <a:spcBef>
                <a:spcPts val="600"/>
              </a:spcBef>
              <a:buFontTx/>
              <a:buChar char="-"/>
              <a:defRPr/>
            </a:pPr>
            <a:r>
              <a:rPr lang="it-IT" sz="2200" dirty="0">
                <a:latin typeface="+mn-lt"/>
              </a:rPr>
              <a:t>al rispetto dei diritti umani, </a:t>
            </a:r>
          </a:p>
          <a:p>
            <a:pPr marL="800100" lvl="1" indent="-342900">
              <a:spcBef>
                <a:spcPts val="600"/>
              </a:spcBef>
              <a:buFontTx/>
              <a:buChar char="-"/>
              <a:defRPr/>
            </a:pPr>
            <a:r>
              <a:rPr lang="it-IT" sz="2200" dirty="0">
                <a:latin typeface="+mn-lt"/>
              </a:rPr>
              <a:t>alla lotta contro la corruzione;</a:t>
            </a:r>
          </a:p>
          <a:p>
            <a:pPr marL="800100" lvl="1" indent="-342900">
              <a:spcBef>
                <a:spcPts val="600"/>
              </a:spcBef>
              <a:buFontTx/>
              <a:buChar char="-"/>
              <a:defRPr/>
            </a:pPr>
            <a:r>
              <a:rPr lang="it-IT" sz="2200" dirty="0">
                <a:latin typeface="+mn-lt"/>
              </a:rPr>
              <a:t>descrizione di politiche in merito  di diversità.</a:t>
            </a:r>
          </a:p>
        </p:txBody>
      </p:sp>
      <p:sp>
        <p:nvSpPr>
          <p:cNvPr id="3" name="Rettangolo 2">
            <a:extLst>
              <a:ext uri="{FF2B5EF4-FFF2-40B4-BE49-F238E27FC236}">
                <a16:creationId xmlns:a16="http://schemas.microsoft.com/office/drawing/2014/main" id="{DA743A90-DAAA-43DB-BE80-8203958100D6}"/>
              </a:ext>
            </a:extLst>
          </p:cNvPr>
          <p:cNvSpPr/>
          <p:nvPr/>
        </p:nvSpPr>
        <p:spPr>
          <a:xfrm>
            <a:off x="249238" y="1527175"/>
            <a:ext cx="6234112" cy="461963"/>
          </a:xfrm>
          <a:prstGeom prst="rect">
            <a:avLst/>
          </a:prstGeom>
        </p:spPr>
        <p:txBody>
          <a:bodyPr wrap="none">
            <a:spAutoFit/>
          </a:bodyPr>
          <a:lstStyle/>
          <a:p>
            <a:pPr>
              <a:defRPr/>
            </a:pPr>
            <a:r>
              <a:rPr lang="it-IT" altLang="it-IT" sz="2400" b="1" i="1" dirty="0">
                <a:solidFill>
                  <a:schemeClr val="accent1">
                    <a:lumMod val="75000"/>
                  </a:schemeClr>
                </a:solidFill>
              </a:rPr>
              <a:t>La nuova DNF (</a:t>
            </a:r>
            <a:r>
              <a:rPr lang="it-IT" altLang="it-IT" sz="2400" b="1" i="1" dirty="0" err="1">
                <a:solidFill>
                  <a:schemeClr val="accent1">
                    <a:lumMod val="75000"/>
                  </a:schemeClr>
                </a:solidFill>
              </a:rPr>
              <a:t>Disclosure</a:t>
            </a:r>
            <a:r>
              <a:rPr lang="it-IT" altLang="it-IT" sz="2400" b="1" i="1" dirty="0">
                <a:solidFill>
                  <a:schemeClr val="accent1">
                    <a:lumMod val="75000"/>
                  </a:schemeClr>
                </a:solidFill>
              </a:rPr>
              <a:t> Non-Financial)</a:t>
            </a:r>
            <a:endParaRPr lang="it-IT" sz="2400" b="1" i="1" dirty="0">
              <a:solidFill>
                <a:schemeClr val="accent1">
                  <a:lumMod val="75000"/>
                </a:schemeClr>
              </a:solidFill>
            </a:endParaRPr>
          </a:p>
        </p:txBody>
      </p:sp>
      <p:sp>
        <p:nvSpPr>
          <p:cNvPr id="4" name="Rettangolo arrotondato 3">
            <a:extLst>
              <a:ext uri="{FF2B5EF4-FFF2-40B4-BE49-F238E27FC236}">
                <a16:creationId xmlns:a16="http://schemas.microsoft.com/office/drawing/2014/main" id="{6742BDDE-BC93-46F6-A75C-0113284097A1}"/>
              </a:ext>
            </a:extLst>
          </p:cNvPr>
          <p:cNvSpPr/>
          <p:nvPr/>
        </p:nvSpPr>
        <p:spPr>
          <a:xfrm>
            <a:off x="395288" y="404813"/>
            <a:ext cx="8353425" cy="79216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Titolo 9">
            <a:extLst>
              <a:ext uri="{FF2B5EF4-FFF2-40B4-BE49-F238E27FC236}">
                <a16:creationId xmlns:a16="http://schemas.microsoft.com/office/drawing/2014/main" id="{B738545E-5099-43DA-A3DD-1850E9FF8A9B}"/>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E RENDICONTAZIONE</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6">
            <a:extLst>
              <a:ext uri="{FF2B5EF4-FFF2-40B4-BE49-F238E27FC236}">
                <a16:creationId xmlns:a16="http://schemas.microsoft.com/office/drawing/2014/main" id="{CDF4FF69-A21E-4167-9AD4-DDBFD746EA4D}"/>
              </a:ext>
            </a:extLst>
          </p:cNvPr>
          <p:cNvSpPr txBox="1">
            <a:spLocks/>
          </p:cNvSpPr>
          <p:nvPr/>
        </p:nvSpPr>
        <p:spPr bwMode="auto">
          <a:xfrm>
            <a:off x="457200" y="28575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3200" b="1">
                <a:solidFill>
                  <a:srgbClr val="3E5D78"/>
                </a:solidFill>
                <a:latin typeface="Calibri" panose="020F0502020204030204" pitchFamily="34" charset="0"/>
              </a:rPr>
              <a:t>Il concetto di sostenibilità: caratteristiche </a:t>
            </a:r>
          </a:p>
        </p:txBody>
      </p:sp>
      <p:sp>
        <p:nvSpPr>
          <p:cNvPr id="18435" name="Segnaposto numero diapositiva 28">
            <a:extLst>
              <a:ext uri="{FF2B5EF4-FFF2-40B4-BE49-F238E27FC236}">
                <a16:creationId xmlns:a16="http://schemas.microsoft.com/office/drawing/2014/main" id="{3862F5D7-9CDF-457A-8062-7B0EE635C1C1}"/>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4A1EECD-E47D-4F58-A77B-37D95FD8A57E}" type="slidenum">
              <a:rPr lang="it-IT" altLang="it-IT">
                <a:solidFill>
                  <a:srgbClr val="464653"/>
                </a:solidFill>
              </a:rPr>
              <a:pPr/>
              <a:t>5</a:t>
            </a:fld>
            <a:endParaRPr lang="it-IT" altLang="it-IT">
              <a:solidFill>
                <a:srgbClr val="464653"/>
              </a:solidFill>
            </a:endParaRPr>
          </a:p>
        </p:txBody>
      </p:sp>
      <p:sp>
        <p:nvSpPr>
          <p:cNvPr id="28678" name="Rettangolo 15">
            <a:extLst>
              <a:ext uri="{FF2B5EF4-FFF2-40B4-BE49-F238E27FC236}">
                <a16:creationId xmlns:a16="http://schemas.microsoft.com/office/drawing/2014/main" id="{7B03C44C-42BE-4228-83A1-AC05FFF843C5}"/>
              </a:ext>
            </a:extLst>
          </p:cNvPr>
          <p:cNvSpPr>
            <a:spLocks noChangeArrowheads="1"/>
          </p:cNvSpPr>
          <p:nvPr/>
        </p:nvSpPr>
        <p:spPr bwMode="auto">
          <a:xfrm>
            <a:off x="114300" y="1335088"/>
            <a:ext cx="8816975" cy="554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just" eaLnBrk="1" hangingPunct="1">
              <a:lnSpc>
                <a:spcPts val="2500"/>
              </a:lnSpc>
              <a:defRPr/>
            </a:pPr>
            <a:r>
              <a:rPr lang="it-IT" altLang="it-IT" sz="2200" dirty="0">
                <a:latin typeface="+mn-lt"/>
              </a:rPr>
              <a:t>«Non sempre a tutto ciò che è molto utile viene attribuito un gran valore (ad esempio, </a:t>
            </a:r>
            <a:r>
              <a:rPr lang="it-IT" altLang="it-IT" sz="2200" u="sng" dirty="0">
                <a:latin typeface="+mn-lt"/>
              </a:rPr>
              <a:t>l’acqua</a:t>
            </a:r>
            <a:r>
              <a:rPr lang="it-IT" altLang="it-IT" sz="2200" dirty="0">
                <a:latin typeface="+mn-lt"/>
              </a:rPr>
              <a:t>) e, viceversa, non tutte le cose che hanno un gran valore sono automaticamente molto utili (ad esempio, </a:t>
            </a:r>
            <a:r>
              <a:rPr lang="it-IT" altLang="it-IT" sz="2200" u="sng" dirty="0">
                <a:latin typeface="+mn-lt"/>
              </a:rPr>
              <a:t>i diamanti</a:t>
            </a:r>
            <a:r>
              <a:rPr lang="it-IT" altLang="it-IT" sz="2200" dirty="0">
                <a:latin typeface="+mn-lt"/>
              </a:rPr>
              <a:t>). </a:t>
            </a:r>
          </a:p>
          <a:p>
            <a:pPr algn="just" eaLnBrk="1" hangingPunct="1">
              <a:lnSpc>
                <a:spcPts val="2500"/>
              </a:lnSpc>
              <a:defRPr/>
            </a:pPr>
            <a:r>
              <a:rPr lang="it-IT" altLang="it-IT" sz="2200" dirty="0">
                <a:latin typeface="+mn-lt"/>
              </a:rPr>
              <a:t>Questo esempio illustra ben due sfide in termini di apprendimento che oggi la società si trova a dover affrontare. </a:t>
            </a:r>
          </a:p>
          <a:p>
            <a:pPr algn="just" eaLnBrk="1" hangingPunct="1">
              <a:lnSpc>
                <a:spcPts val="2500"/>
              </a:lnSpc>
              <a:defRPr/>
            </a:pPr>
            <a:r>
              <a:rPr lang="it-IT" altLang="it-IT" sz="2200" dirty="0">
                <a:latin typeface="+mn-lt"/>
              </a:rPr>
              <a:t>Stiamo ancora imparando a conoscere la “</a:t>
            </a:r>
            <a:r>
              <a:rPr lang="it-IT" altLang="it-IT" sz="2200" b="1" u="sng" dirty="0">
                <a:latin typeface="+mn-lt"/>
              </a:rPr>
              <a:t>natura del valore</a:t>
            </a:r>
            <a:r>
              <a:rPr lang="it-IT" altLang="it-IT" sz="2200" dirty="0">
                <a:latin typeface="+mn-lt"/>
              </a:rPr>
              <a:t>”, ampliando il nostro concetto di “capitale” fino a includere anche il </a:t>
            </a:r>
            <a:r>
              <a:rPr lang="it-IT" altLang="it-IT" sz="2200" u="sng" dirty="0">
                <a:latin typeface="+mn-lt"/>
              </a:rPr>
              <a:t>capitale umano, sociale e naturale</a:t>
            </a:r>
            <a:r>
              <a:rPr lang="it-IT" altLang="it-IT" sz="2200" dirty="0">
                <a:latin typeface="+mn-lt"/>
              </a:rPr>
              <a:t>: riconoscendo l’esistenza di questi diversi capitali, e cercando di aumentarli o conservarli, possiamo avvicinarci alla sostenibilità. </a:t>
            </a:r>
          </a:p>
          <a:p>
            <a:pPr algn="just" eaLnBrk="1" hangingPunct="1">
              <a:lnSpc>
                <a:spcPts val="2500"/>
              </a:lnSpc>
              <a:defRPr/>
            </a:pPr>
            <a:endParaRPr lang="it-IT" altLang="it-IT" sz="2200" dirty="0">
              <a:latin typeface="+mn-lt"/>
            </a:endParaRPr>
          </a:p>
          <a:p>
            <a:pPr algn="just" eaLnBrk="1" hangingPunct="1">
              <a:lnSpc>
                <a:spcPts val="2500"/>
              </a:lnSpc>
              <a:defRPr/>
            </a:pPr>
            <a:r>
              <a:rPr lang="it-IT" altLang="it-IT" sz="2200" dirty="0">
                <a:latin typeface="+mn-lt"/>
              </a:rPr>
              <a:t>Abbiamo ancora difficoltà ad individuare il “</a:t>
            </a:r>
            <a:r>
              <a:rPr lang="it-IT" altLang="it-IT" sz="2200" b="1" u="sng" dirty="0">
                <a:latin typeface="+mn-lt"/>
              </a:rPr>
              <a:t>valore della natura</a:t>
            </a:r>
            <a:r>
              <a:rPr lang="it-IT" altLang="it-IT" sz="2200" dirty="0">
                <a:latin typeface="+mn-lt"/>
              </a:rPr>
              <a:t>”. La natura è infatti la fonte di molta parte di ciò che definiamo “valore” al giorno d’oggi, eppure solitamente aggira i mercati, sfugge alla fissazione di un prezzo e si ribella alla valutazione. Proprio questa mancanza di valutazione si sta rivelando una causa soggiacente al degrado degli ecosistemi e alla perdita di biodiversità ai quali assistiamo».</a:t>
            </a:r>
          </a:p>
          <a:p>
            <a:pPr algn="r" eaLnBrk="1" hangingPunct="1">
              <a:lnSpc>
                <a:spcPts val="2500"/>
              </a:lnSpc>
              <a:defRPr/>
            </a:pPr>
            <a:r>
              <a:rPr lang="it-IT" altLang="it-IT" sz="2200" i="1" dirty="0">
                <a:latin typeface="+mn-lt"/>
              </a:rPr>
              <a:t>UNEP (</a:t>
            </a:r>
            <a:r>
              <a:rPr lang="it-IT" altLang="it-IT" sz="1200" i="1" dirty="0" err="1">
                <a:latin typeface="+mn-lt"/>
              </a:rPr>
              <a:t>United</a:t>
            </a:r>
            <a:r>
              <a:rPr lang="it-IT" altLang="it-IT" sz="1200" i="1" dirty="0">
                <a:latin typeface="+mn-lt"/>
              </a:rPr>
              <a:t> Nations Environment </a:t>
            </a:r>
            <a:r>
              <a:rPr lang="it-IT" altLang="it-IT" sz="1200" i="1" dirty="0" err="1">
                <a:latin typeface="+mn-lt"/>
              </a:rPr>
              <a:t>Programme</a:t>
            </a:r>
            <a:r>
              <a:rPr lang="it-IT" altLang="it-IT" sz="2200" i="1" dirty="0">
                <a:latin typeface="+mn-lt"/>
              </a:rPr>
              <a:t>)</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olo 1">
            <a:extLst>
              <a:ext uri="{FF2B5EF4-FFF2-40B4-BE49-F238E27FC236}">
                <a16:creationId xmlns:a16="http://schemas.microsoft.com/office/drawing/2014/main" id="{88420254-3B3C-4EF1-A228-5EAFA1A54A1F}"/>
              </a:ext>
            </a:extLst>
          </p:cNvPr>
          <p:cNvSpPr>
            <a:spLocks noGrp="1"/>
          </p:cNvSpPr>
          <p:nvPr>
            <p:ph type="title"/>
          </p:nvPr>
        </p:nvSpPr>
        <p:spPr/>
        <p:txBody>
          <a:bodyPr/>
          <a:lstStyle/>
          <a:p>
            <a:pPr>
              <a:defRPr/>
            </a:pPr>
            <a:r>
              <a:rPr lang="it-IT" sz="4000" b="1" kern="0" dirty="0">
                <a:solidFill>
                  <a:srgbClr val="9FB8CD">
                    <a:lumMod val="50000"/>
                  </a:srgbClr>
                </a:solidFill>
              </a:rPr>
              <a:t>RSI E RENDICONTAZIONE</a:t>
            </a:r>
            <a:endParaRPr lang="it-IT" altLang="it-IT" sz="4000" b="1" dirty="0">
              <a:ea typeface="ＭＳ Ｐゴシック" pitchFamily="34" charset="-128"/>
            </a:endParaRPr>
          </a:p>
        </p:txBody>
      </p:sp>
      <p:sp>
        <p:nvSpPr>
          <p:cNvPr id="64515" name="Segnaposto contenuto 2">
            <a:extLst>
              <a:ext uri="{FF2B5EF4-FFF2-40B4-BE49-F238E27FC236}">
                <a16:creationId xmlns:a16="http://schemas.microsoft.com/office/drawing/2014/main" id="{7A306D94-A7A4-44EB-8BAF-872A8FF8CE11}"/>
              </a:ext>
            </a:extLst>
          </p:cNvPr>
          <p:cNvSpPr>
            <a:spLocks noGrp="1"/>
          </p:cNvSpPr>
          <p:nvPr>
            <p:ph idx="1"/>
          </p:nvPr>
        </p:nvSpPr>
        <p:spPr>
          <a:xfrm>
            <a:off x="457200" y="1811338"/>
            <a:ext cx="8229600" cy="4857750"/>
          </a:xfrm>
        </p:spPr>
        <p:txBody>
          <a:bodyPr/>
          <a:lstStyle/>
          <a:p>
            <a:r>
              <a:rPr lang="it-IT" altLang="it-IT" sz="2400">
                <a:ea typeface="MS PGothic" panose="020B0600070205080204" pitchFamily="34" charset="-128"/>
              </a:rPr>
              <a:t>E’ uno </a:t>
            </a:r>
            <a:r>
              <a:rPr lang="it-IT" altLang="it-IT" sz="2400" b="1">
                <a:ea typeface="MS PGothic" panose="020B0600070205080204" pitchFamily="34" charset="-128"/>
              </a:rPr>
              <a:t>strumento sviluppato negli ultimi anni</a:t>
            </a:r>
            <a:r>
              <a:rPr lang="it-IT" altLang="it-IT" sz="2400">
                <a:ea typeface="MS PGothic" panose="020B0600070205080204" pitchFamily="34" charset="-128"/>
              </a:rPr>
              <a:t>, che mira a contemperare </a:t>
            </a:r>
            <a:r>
              <a:rPr lang="it-IT" altLang="it-IT" sz="2400" b="1">
                <a:ea typeface="MS PGothic" panose="020B0600070205080204" pitchFamily="34" charset="-128"/>
              </a:rPr>
              <a:t>i diversi profili e i diversi angoli visuali </a:t>
            </a:r>
            <a:r>
              <a:rPr lang="it-IT" altLang="it-IT" sz="2400">
                <a:ea typeface="MS PGothic" panose="020B0600070205080204" pitchFamily="34" charset="-128"/>
              </a:rPr>
              <a:t>della rendicontazione sociale in uno strumento unico.</a:t>
            </a:r>
          </a:p>
          <a:p>
            <a:r>
              <a:rPr lang="it-IT" altLang="it-IT" sz="2400">
                <a:ea typeface="MS PGothic" panose="020B0600070205080204" pitchFamily="34" charset="-128"/>
              </a:rPr>
              <a:t>E’ </a:t>
            </a:r>
            <a:r>
              <a:rPr lang="it-IT" altLang="it-IT" sz="2400" b="1">
                <a:ea typeface="MS PGothic" panose="020B0600070205080204" pitchFamily="34" charset="-128"/>
              </a:rPr>
              <a:t>l’ultima frontiera </a:t>
            </a:r>
            <a:r>
              <a:rPr lang="it-IT" altLang="it-IT" sz="2400">
                <a:ea typeface="MS PGothic" panose="020B0600070205080204" pitchFamily="34" charset="-128"/>
              </a:rPr>
              <a:t>in termini di rendicontazione e reporting.</a:t>
            </a:r>
          </a:p>
          <a:p>
            <a:r>
              <a:rPr lang="it-IT" altLang="it-IT" sz="2400">
                <a:ea typeface="MS PGothic" panose="020B0600070205080204" pitchFamily="34" charset="-128"/>
              </a:rPr>
              <a:t>Prevede di </a:t>
            </a:r>
            <a:r>
              <a:rPr lang="it-IT" altLang="it-IT" sz="2400" b="1">
                <a:ea typeface="MS PGothic" panose="020B0600070205080204" pitchFamily="34" charset="-128"/>
              </a:rPr>
              <a:t>contemperare all’interno di un unico documento </a:t>
            </a:r>
            <a:r>
              <a:rPr lang="it-IT" altLang="it-IT" sz="2400">
                <a:ea typeface="MS PGothic" panose="020B0600070205080204" pitchFamily="34" charset="-128"/>
              </a:rPr>
              <a:t>, non come sommatoria, ma </a:t>
            </a:r>
            <a:r>
              <a:rPr lang="it-IT" altLang="it-IT" sz="2400" b="1">
                <a:ea typeface="MS PGothic" panose="020B0600070205080204" pitchFamily="34" charset="-128"/>
              </a:rPr>
              <a:t>come sintesi organica</a:t>
            </a:r>
            <a:r>
              <a:rPr lang="it-IT" altLang="it-IT" sz="2400">
                <a:ea typeface="MS PGothic" panose="020B0600070205080204" pitchFamily="34" charset="-128"/>
              </a:rPr>
              <a:t>, i </a:t>
            </a:r>
            <a:r>
              <a:rPr lang="it-IT" altLang="it-IT" sz="2400" b="1">
                <a:ea typeface="MS PGothic" panose="020B0600070205080204" pitchFamily="34" charset="-128"/>
              </a:rPr>
              <a:t>diversi aspetti</a:t>
            </a:r>
            <a:r>
              <a:rPr lang="it-IT" altLang="it-IT" sz="2400">
                <a:ea typeface="MS PGothic" panose="020B0600070205080204" pitchFamily="34" charset="-128"/>
              </a:rPr>
              <a:t> della reportistica aziendale: </a:t>
            </a:r>
          </a:p>
          <a:p>
            <a:r>
              <a:rPr lang="it-IT" altLang="it-IT" sz="2400">
                <a:ea typeface="MS PGothic" panose="020B0600070205080204" pitchFamily="34" charset="-128"/>
              </a:rPr>
              <a:t>1) quella civilistica del </a:t>
            </a:r>
            <a:r>
              <a:rPr lang="it-IT" altLang="it-IT" sz="2400" b="1">
                <a:ea typeface="MS PGothic" panose="020B0600070205080204" pitchFamily="34" charset="-128"/>
              </a:rPr>
              <a:t>bilancio di esercizio </a:t>
            </a:r>
            <a:r>
              <a:rPr lang="it-IT" altLang="it-IT" sz="2400">
                <a:ea typeface="MS PGothic" panose="020B0600070205080204" pitchFamily="34" charset="-128"/>
              </a:rPr>
              <a:t>con le sue </a:t>
            </a:r>
            <a:r>
              <a:rPr lang="it-IT" altLang="it-IT" sz="2400" b="1">
                <a:ea typeface="MS PGothic" panose="020B0600070205080204" pitchFamily="34" charset="-128"/>
              </a:rPr>
              <a:t>risultanze contabili</a:t>
            </a:r>
            <a:r>
              <a:rPr lang="it-IT" altLang="it-IT" sz="2400">
                <a:ea typeface="MS PGothic" panose="020B0600070205080204" pitchFamily="34" charset="-128"/>
              </a:rPr>
              <a:t>;</a:t>
            </a:r>
          </a:p>
          <a:p>
            <a:r>
              <a:rPr lang="it-IT" altLang="it-IT" sz="2400">
                <a:ea typeface="MS PGothic" panose="020B0600070205080204" pitchFamily="34" charset="-128"/>
              </a:rPr>
              <a:t>2) quella </a:t>
            </a:r>
            <a:r>
              <a:rPr lang="it-IT" altLang="it-IT" sz="2400" b="1">
                <a:ea typeface="MS PGothic" panose="020B0600070205080204" pitchFamily="34" charset="-128"/>
              </a:rPr>
              <a:t>ambientale</a:t>
            </a:r>
            <a:r>
              <a:rPr lang="it-IT" altLang="it-IT" sz="2400">
                <a:ea typeface="MS PGothic" panose="020B0600070205080204" pitchFamily="34" charset="-128"/>
              </a:rPr>
              <a:t>;</a:t>
            </a:r>
          </a:p>
          <a:p>
            <a:r>
              <a:rPr lang="it-IT" altLang="it-IT" sz="2400">
                <a:ea typeface="MS PGothic" panose="020B0600070205080204" pitchFamily="34" charset="-128"/>
              </a:rPr>
              <a:t>3) quella </a:t>
            </a:r>
            <a:r>
              <a:rPr lang="it-IT" altLang="it-IT" sz="2400" b="1">
                <a:ea typeface="MS PGothic" panose="020B0600070205080204" pitchFamily="34" charset="-128"/>
              </a:rPr>
              <a:t>sociale </a:t>
            </a:r>
            <a:r>
              <a:rPr lang="it-IT" altLang="it-IT" sz="2400">
                <a:ea typeface="MS PGothic" panose="020B0600070205080204" pitchFamily="34" charset="-128"/>
              </a:rPr>
              <a:t>e di </a:t>
            </a:r>
            <a:r>
              <a:rPr lang="it-IT" altLang="it-IT" sz="2400" b="1">
                <a:ea typeface="MS PGothic" panose="020B0600070205080204" pitchFamily="34" charset="-128"/>
              </a:rPr>
              <a:t>sostenibilità</a:t>
            </a:r>
            <a:r>
              <a:rPr lang="it-IT" altLang="it-IT" sz="2400">
                <a:ea typeface="MS PGothic" panose="020B0600070205080204" pitchFamily="34" charset="-128"/>
              </a:rPr>
              <a:t>;</a:t>
            </a:r>
          </a:p>
          <a:p>
            <a:r>
              <a:rPr lang="it-IT" altLang="it-IT" sz="2400">
                <a:ea typeface="MS PGothic" panose="020B0600070205080204" pitchFamily="34" charset="-128"/>
              </a:rPr>
              <a:t>4) quella </a:t>
            </a:r>
            <a:r>
              <a:rPr lang="it-IT" altLang="it-IT" sz="2400" b="1">
                <a:ea typeface="MS PGothic" panose="020B0600070205080204" pitchFamily="34" charset="-128"/>
              </a:rPr>
              <a:t>di genere</a:t>
            </a:r>
            <a:r>
              <a:rPr lang="it-IT" altLang="it-IT" sz="2400">
                <a:ea typeface="MS PGothic" panose="020B0600070205080204" pitchFamily="34" charset="-128"/>
              </a:rPr>
              <a:t>. </a:t>
            </a:r>
          </a:p>
          <a:p>
            <a:endParaRPr lang="it-IT" altLang="it-IT" sz="2400">
              <a:ea typeface="MS PGothic" panose="020B0600070205080204" pitchFamily="34" charset="-128"/>
            </a:endParaRPr>
          </a:p>
        </p:txBody>
      </p:sp>
      <p:sp>
        <p:nvSpPr>
          <p:cNvPr id="5" name="Rettangolo 4">
            <a:extLst>
              <a:ext uri="{FF2B5EF4-FFF2-40B4-BE49-F238E27FC236}">
                <a16:creationId xmlns:a16="http://schemas.microsoft.com/office/drawing/2014/main" id="{9DFDD7FF-D027-4033-A5F7-ECA1558DD568}"/>
              </a:ext>
            </a:extLst>
          </p:cNvPr>
          <p:cNvSpPr/>
          <p:nvPr/>
        </p:nvSpPr>
        <p:spPr>
          <a:xfrm>
            <a:off x="361950" y="1268413"/>
            <a:ext cx="7469188" cy="461962"/>
          </a:xfrm>
          <a:prstGeom prst="rect">
            <a:avLst/>
          </a:prstGeom>
        </p:spPr>
        <p:txBody>
          <a:bodyPr wrap="none">
            <a:spAutoFit/>
          </a:bodyPr>
          <a:lstStyle/>
          <a:p>
            <a:pPr>
              <a:defRPr/>
            </a:pPr>
            <a:r>
              <a:rPr lang="it-IT" altLang="it-IT" sz="2400" b="1" i="1" dirty="0">
                <a:solidFill>
                  <a:schemeClr val="accent1">
                    <a:lumMod val="75000"/>
                  </a:schemeClr>
                </a:solidFill>
              </a:rPr>
              <a:t>Integrated Reporting (</a:t>
            </a:r>
            <a:r>
              <a:rPr lang="it-IT" sz="2400" dirty="0">
                <a:hlinkClick r:id="rId2"/>
              </a:rPr>
              <a:t>http://integratedreporting.org/</a:t>
            </a:r>
            <a:r>
              <a:rPr lang="it-IT" sz="2400" dirty="0"/>
              <a:t>)</a:t>
            </a:r>
            <a:endParaRPr lang="it-IT" sz="2400" b="1" i="1" dirty="0">
              <a:solidFill>
                <a:schemeClr val="accent1">
                  <a:lumMod val="75000"/>
                </a:schemeClr>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olo 1">
            <a:extLst>
              <a:ext uri="{FF2B5EF4-FFF2-40B4-BE49-F238E27FC236}">
                <a16:creationId xmlns:a16="http://schemas.microsoft.com/office/drawing/2014/main" id="{59BCAF25-7EEA-49E7-95C8-DA9F5DF6898E}"/>
              </a:ext>
            </a:extLst>
          </p:cNvPr>
          <p:cNvSpPr>
            <a:spLocks noGrp="1"/>
          </p:cNvSpPr>
          <p:nvPr>
            <p:ph type="title"/>
          </p:nvPr>
        </p:nvSpPr>
        <p:spPr/>
        <p:txBody>
          <a:bodyPr/>
          <a:lstStyle/>
          <a:p>
            <a:pPr>
              <a:defRPr/>
            </a:pPr>
            <a:r>
              <a:rPr lang="it-IT" sz="4000" b="1" kern="0" dirty="0">
                <a:solidFill>
                  <a:srgbClr val="9FB8CD">
                    <a:lumMod val="50000"/>
                  </a:srgbClr>
                </a:solidFill>
              </a:rPr>
              <a:t>RSI E RENDICONTAZIONE</a:t>
            </a:r>
            <a:endParaRPr lang="it-IT" altLang="it-IT" sz="4000" dirty="0">
              <a:ea typeface="ＭＳ Ｐゴシック" pitchFamily="34" charset="-128"/>
            </a:endParaRPr>
          </a:p>
        </p:txBody>
      </p:sp>
      <p:sp>
        <p:nvSpPr>
          <p:cNvPr id="65539" name="Segnaposto contenuto 2">
            <a:extLst>
              <a:ext uri="{FF2B5EF4-FFF2-40B4-BE49-F238E27FC236}">
                <a16:creationId xmlns:a16="http://schemas.microsoft.com/office/drawing/2014/main" id="{F5438E04-A240-45D1-8624-614163774B38}"/>
              </a:ext>
            </a:extLst>
          </p:cNvPr>
          <p:cNvSpPr>
            <a:spLocks noGrp="1"/>
          </p:cNvSpPr>
          <p:nvPr>
            <p:ph idx="1"/>
          </p:nvPr>
        </p:nvSpPr>
        <p:spPr>
          <a:xfrm>
            <a:off x="457200" y="1844675"/>
            <a:ext cx="8229600" cy="4281488"/>
          </a:xfrm>
        </p:spPr>
        <p:txBody>
          <a:bodyPr/>
          <a:lstStyle/>
          <a:p>
            <a:r>
              <a:rPr lang="it-IT" altLang="it-IT" sz="2800" b="1" i="1">
                <a:ea typeface="MS PGothic" panose="020B0600070205080204" pitchFamily="34" charset="-128"/>
              </a:rPr>
              <a:t>One Report: Integrated Reporting for a sustainable Strategy</a:t>
            </a:r>
          </a:p>
          <a:p>
            <a:r>
              <a:rPr lang="it-IT" altLang="it-IT" sz="2400">
                <a:ea typeface="MS PGothic" panose="020B0600070205080204" pitchFamily="34" charset="-128"/>
              </a:rPr>
              <a:t>Il rapporto integrato </a:t>
            </a:r>
            <a:r>
              <a:rPr lang="it-IT" altLang="it-IT" sz="2400" b="1">
                <a:ea typeface="MS PGothic" panose="020B0600070205080204" pitchFamily="34" charset="-128"/>
              </a:rPr>
              <a:t>rappresenterebbe una risposta alle criticità riscontrabili</a:t>
            </a:r>
            <a:r>
              <a:rPr lang="it-IT" altLang="it-IT" sz="2400">
                <a:ea typeface="MS PGothic" panose="020B0600070205080204" pitchFamily="34" charset="-128"/>
              </a:rPr>
              <a:t> nelle diverse fattispecie di rendiconto, che rischiano di non fornire una visione reale dell’identità, del valore e delle prospettive aziendali.</a:t>
            </a:r>
          </a:p>
          <a:p>
            <a:r>
              <a:rPr lang="it-IT" altLang="it-IT" sz="2400">
                <a:ea typeface="MS PGothic" panose="020B0600070205080204" pitchFamily="34" charset="-128"/>
              </a:rPr>
              <a:t>Consentirebbe inoltre di </a:t>
            </a:r>
            <a:r>
              <a:rPr lang="it-IT" altLang="it-IT" sz="2400" b="1">
                <a:ea typeface="MS PGothic" panose="020B0600070205080204" pitchFamily="34" charset="-128"/>
              </a:rPr>
              <a:t>accrescere la confrontabilità </a:t>
            </a:r>
            <a:r>
              <a:rPr lang="it-IT" altLang="it-IT" sz="2400">
                <a:ea typeface="MS PGothic" panose="020B0600070205080204" pitchFamily="34" charset="-128"/>
              </a:rPr>
              <a:t>dei bilanci, riportando al suo interno informazioni sulla responsabilità sociale delle imprese e sulla loro sostenibilità.</a:t>
            </a:r>
          </a:p>
          <a:p>
            <a:endParaRPr lang="it-IT" altLang="it-IT" sz="2800" b="1" i="1">
              <a:ea typeface="MS PGothic" panose="020B0600070205080204" pitchFamily="34" charset="-128"/>
            </a:endParaRPr>
          </a:p>
        </p:txBody>
      </p:sp>
      <p:sp>
        <p:nvSpPr>
          <p:cNvPr id="65540" name="Segnaposto numero diapositiva 3">
            <a:extLst>
              <a:ext uri="{FF2B5EF4-FFF2-40B4-BE49-F238E27FC236}">
                <a16:creationId xmlns:a16="http://schemas.microsoft.com/office/drawing/2014/main" id="{22E2754E-6FF9-4EC6-B05F-1032C423F3CB}"/>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3E0F7B6C-89C2-48E8-9C9D-9C4F2C48CD72}" type="slidenum">
              <a:rPr lang="it-IT" altLang="it-IT" sz="1400">
                <a:solidFill>
                  <a:srgbClr val="898989"/>
                </a:solidFill>
              </a:rPr>
              <a:pPr>
                <a:spcBef>
                  <a:spcPct val="0"/>
                </a:spcBef>
                <a:buClrTx/>
                <a:buSzTx/>
                <a:buFontTx/>
                <a:buNone/>
              </a:pPr>
              <a:t>51</a:t>
            </a:fld>
            <a:endParaRPr lang="it-IT" altLang="it-IT" sz="1400">
              <a:solidFill>
                <a:srgbClr val="898989"/>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olo 1">
            <a:extLst>
              <a:ext uri="{FF2B5EF4-FFF2-40B4-BE49-F238E27FC236}">
                <a16:creationId xmlns:a16="http://schemas.microsoft.com/office/drawing/2014/main" id="{C5B013BA-1011-4A49-9C49-8B1DF3675A0E}"/>
              </a:ext>
            </a:extLst>
          </p:cNvPr>
          <p:cNvSpPr>
            <a:spLocks noGrp="1"/>
          </p:cNvSpPr>
          <p:nvPr>
            <p:ph type="title"/>
          </p:nvPr>
        </p:nvSpPr>
        <p:spPr/>
        <p:txBody>
          <a:bodyPr/>
          <a:lstStyle/>
          <a:p>
            <a:pPr>
              <a:defRPr/>
            </a:pPr>
            <a:r>
              <a:rPr lang="it-IT" sz="4000" b="1" kern="0" dirty="0">
                <a:solidFill>
                  <a:srgbClr val="9FB8CD">
                    <a:lumMod val="50000"/>
                  </a:srgbClr>
                </a:solidFill>
              </a:rPr>
              <a:t>RSI E RENDICONTAZIONE</a:t>
            </a:r>
            <a:endParaRPr lang="it-IT" altLang="it-IT" sz="4000" dirty="0">
              <a:ea typeface="ＭＳ Ｐゴシック" pitchFamily="34" charset="-128"/>
            </a:endParaRPr>
          </a:p>
        </p:txBody>
      </p:sp>
      <p:sp>
        <p:nvSpPr>
          <p:cNvPr id="66563" name="Segnaposto numero diapositiva 3">
            <a:extLst>
              <a:ext uri="{FF2B5EF4-FFF2-40B4-BE49-F238E27FC236}">
                <a16:creationId xmlns:a16="http://schemas.microsoft.com/office/drawing/2014/main" id="{ECC86EF8-C9A7-4D8D-AECD-F01DFE713194}"/>
              </a:ext>
            </a:extLst>
          </p:cNvPr>
          <p:cNvSpPr>
            <a:spLocks noGrp="1"/>
          </p:cNvSpPr>
          <p:nvPr>
            <p:ph type="sldNum" sz="quarter" idx="11"/>
          </p:nvPr>
        </p:nvSpPr>
        <p:spPr bwMode="auto">
          <a:xfrm>
            <a:off x="6553200" y="6356350"/>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ts val="600"/>
              </a:spcBef>
              <a:buClr>
                <a:schemeClr val="accent1"/>
              </a:buClr>
              <a:buSzPct val="76000"/>
              <a:buFont typeface="Wingdings 3" panose="05040102010807070707" pitchFamily="18" charset="2"/>
              <a:buChar char=""/>
              <a:defRPr sz="2600">
                <a:solidFill>
                  <a:schemeClr val="tx1"/>
                </a:solidFill>
                <a:latin typeface="Calibri" panose="020F0502020204030204" pitchFamily="34" charset="0"/>
              </a:defRPr>
            </a:lvl1pPr>
            <a:lvl2pPr marL="742950" indent="-285750">
              <a:spcBef>
                <a:spcPts val="500"/>
              </a:spcBef>
              <a:buClr>
                <a:schemeClr val="accent2"/>
              </a:buClr>
              <a:buSzPct val="76000"/>
              <a:buFont typeface="Wingdings 3" panose="05040102010807070707" pitchFamily="18" charset="2"/>
              <a:buChar char=""/>
              <a:defRPr sz="2300">
                <a:solidFill>
                  <a:schemeClr val="tx2"/>
                </a:solidFill>
                <a:latin typeface="Calibri" panose="020F0502020204030204" pitchFamily="34" charset="0"/>
              </a:defRPr>
            </a:lvl2pPr>
            <a:lvl3pPr marL="1143000" indent="-228600">
              <a:spcBef>
                <a:spcPts val="500"/>
              </a:spcBef>
              <a:buClr>
                <a:srgbClr val="BCBCBC"/>
              </a:buClr>
              <a:buSzPct val="76000"/>
              <a:buFont typeface="Wingdings 3" panose="05040102010807070707" pitchFamily="18" charset="2"/>
              <a:buChar char=""/>
              <a:defRPr sz="2000">
                <a:solidFill>
                  <a:schemeClr val="tx1"/>
                </a:solidFill>
                <a:latin typeface="Calibri" panose="020F0502020204030204" pitchFamily="34" charset="0"/>
              </a:defRPr>
            </a:lvl3pPr>
            <a:lvl4pPr marL="1600200" indent="-228600">
              <a:spcBef>
                <a:spcPts val="400"/>
              </a:spcBef>
              <a:buClr>
                <a:srgbClr val="8BA2B4"/>
              </a:buClr>
              <a:buSzPct val="70000"/>
              <a:buFont typeface="Wingdings" panose="05000000000000000000" pitchFamily="2" charset="2"/>
              <a:buChar char=""/>
              <a:defRPr>
                <a:solidFill>
                  <a:schemeClr val="tx1"/>
                </a:solidFill>
                <a:latin typeface="Calibri" panose="020F0502020204030204" pitchFamily="34" charset="0"/>
              </a:defRPr>
            </a:lvl4pPr>
            <a:lvl5pPr marL="2057400" indent="-228600">
              <a:spcBef>
                <a:spcPts val="300"/>
              </a:spcBef>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5pPr>
            <a:lvl6pPr marL="25146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6pPr>
            <a:lvl7pPr marL="29718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7pPr>
            <a:lvl8pPr marL="34290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8pPr>
            <a:lvl9pPr marL="3886200" indent="-228600" eaLnBrk="0" fontAlgn="base" hangingPunct="0">
              <a:spcBef>
                <a:spcPts val="300"/>
              </a:spcBef>
              <a:spcAft>
                <a:spcPct val="0"/>
              </a:spcAft>
              <a:buClr>
                <a:schemeClr val="accent2"/>
              </a:buClr>
              <a:buSzPct val="70000"/>
              <a:buFont typeface="Wingdings" panose="05000000000000000000" pitchFamily="2" charset="2"/>
              <a:buChar char=""/>
              <a:defRPr sz="1600">
                <a:solidFill>
                  <a:schemeClr val="tx1"/>
                </a:solidFill>
                <a:latin typeface="Calibri" panose="020F0502020204030204" pitchFamily="34" charset="0"/>
              </a:defRPr>
            </a:lvl9pPr>
          </a:lstStyle>
          <a:p>
            <a:pPr>
              <a:spcBef>
                <a:spcPct val="0"/>
              </a:spcBef>
              <a:buClrTx/>
              <a:buSzTx/>
              <a:buFontTx/>
              <a:buNone/>
            </a:pPr>
            <a:fld id="{5D6CD689-DD96-4C68-B655-AA2CBC042B85}" type="slidenum">
              <a:rPr lang="it-IT" altLang="it-IT" sz="1400">
                <a:solidFill>
                  <a:srgbClr val="898989"/>
                </a:solidFill>
              </a:rPr>
              <a:pPr>
                <a:spcBef>
                  <a:spcPct val="0"/>
                </a:spcBef>
                <a:buClrTx/>
                <a:buSzTx/>
                <a:buFontTx/>
                <a:buNone/>
              </a:pPr>
              <a:t>52</a:t>
            </a:fld>
            <a:endParaRPr lang="it-IT" altLang="it-IT" sz="1400">
              <a:solidFill>
                <a:srgbClr val="898989"/>
              </a:solidFill>
            </a:endParaRPr>
          </a:p>
        </p:txBody>
      </p:sp>
      <p:pic>
        <p:nvPicPr>
          <p:cNvPr id="66564" name="Immagine 7" descr="Schermata 2013-12-05 alle 12.08.30.png">
            <a:extLst>
              <a:ext uri="{FF2B5EF4-FFF2-40B4-BE49-F238E27FC236}">
                <a16:creationId xmlns:a16="http://schemas.microsoft.com/office/drawing/2014/main" id="{0BDFFD18-F8CB-4D15-9D53-C26CF8430E2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57338"/>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5" name="Segnaposto contenuto 2" descr="Schermata 2015-11-06 alle 19.03.57.png">
            <a:extLst>
              <a:ext uri="{FF2B5EF4-FFF2-40B4-BE49-F238E27FC236}">
                <a16:creationId xmlns:a16="http://schemas.microsoft.com/office/drawing/2014/main" id="{F29D5F7E-0264-49CB-8CD8-78AA14AE1526}"/>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3511" b="3511"/>
          <a:stretch>
            <a:fillRect/>
          </a:stretch>
        </p:blipFill>
        <p:spPr>
          <a:xfrm>
            <a:off x="1116013" y="2828925"/>
            <a:ext cx="6850062" cy="3768725"/>
          </a:xfr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arrotondato 3">
            <a:extLst>
              <a:ext uri="{FF2B5EF4-FFF2-40B4-BE49-F238E27FC236}">
                <a16:creationId xmlns:a16="http://schemas.microsoft.com/office/drawing/2014/main" id="{98CDC997-A607-4862-B290-24868438AA1B}"/>
              </a:ext>
            </a:extLst>
          </p:cNvPr>
          <p:cNvSpPr/>
          <p:nvPr/>
        </p:nvSpPr>
        <p:spPr>
          <a:xfrm>
            <a:off x="395288" y="404813"/>
            <a:ext cx="8353425" cy="792162"/>
          </a:xfrm>
          <a:prstGeom prst="round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t-IT"/>
          </a:p>
        </p:txBody>
      </p:sp>
      <p:sp>
        <p:nvSpPr>
          <p:cNvPr id="5" name="Titolo 9">
            <a:extLst>
              <a:ext uri="{FF2B5EF4-FFF2-40B4-BE49-F238E27FC236}">
                <a16:creationId xmlns:a16="http://schemas.microsoft.com/office/drawing/2014/main" id="{AAB874D7-9658-4501-9DAD-7D3324517FC5}"/>
              </a:ext>
            </a:extLst>
          </p:cNvPr>
          <p:cNvSpPr>
            <a:spLocks noGrp="1"/>
          </p:cNvSpPr>
          <p:nvPr>
            <p:ph type="title" idx="4294967295"/>
          </p:nvPr>
        </p:nvSpPr>
        <p:spPr/>
        <p:txBody>
          <a:bodyPr/>
          <a:lstStyle/>
          <a:p>
            <a:pPr eaLnBrk="1" fontAlgn="auto" hangingPunct="1">
              <a:spcBef>
                <a:spcPts val="0"/>
              </a:spcBef>
              <a:spcAft>
                <a:spcPts val="0"/>
              </a:spcAft>
              <a:defRPr/>
            </a:pPr>
            <a:r>
              <a:rPr lang="it-IT" b="1" kern="0" dirty="0">
                <a:solidFill>
                  <a:srgbClr val="9FB8CD">
                    <a:lumMod val="50000"/>
                  </a:srgbClr>
                </a:solidFill>
              </a:rPr>
              <a:t>RSI E RENDICONTAZIONE</a:t>
            </a:r>
          </a:p>
        </p:txBody>
      </p:sp>
      <p:sp>
        <p:nvSpPr>
          <p:cNvPr id="67588" name="Text Box 6">
            <a:extLst>
              <a:ext uri="{FF2B5EF4-FFF2-40B4-BE49-F238E27FC236}">
                <a16:creationId xmlns:a16="http://schemas.microsoft.com/office/drawing/2014/main" id="{DC4C01C0-3F0E-4200-9C46-C1B747318590}"/>
              </a:ext>
            </a:extLst>
          </p:cNvPr>
          <p:cNvSpPr txBox="1">
            <a:spLocks noChangeArrowheads="1"/>
          </p:cNvSpPr>
          <p:nvPr/>
        </p:nvSpPr>
        <p:spPr bwMode="auto">
          <a:xfrm>
            <a:off x="2411413" y="2243138"/>
            <a:ext cx="57610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1600"/>
              <a:t>Metodologia di classificazione delle imprese che tiene conto non solo dei parametri finanziari, ma anche del livello di responsabilità sociale e ambientale delle imprese</a:t>
            </a:r>
          </a:p>
        </p:txBody>
      </p:sp>
      <p:sp>
        <p:nvSpPr>
          <p:cNvPr id="67589" name="Rectangle 7">
            <a:extLst>
              <a:ext uri="{FF2B5EF4-FFF2-40B4-BE49-F238E27FC236}">
                <a16:creationId xmlns:a16="http://schemas.microsoft.com/office/drawing/2014/main" id="{11E4343E-0D0D-49F6-9016-2C96B6B54439}"/>
              </a:ext>
            </a:extLst>
          </p:cNvPr>
          <p:cNvSpPr>
            <a:spLocks noChangeArrowheads="1"/>
          </p:cNvSpPr>
          <p:nvPr/>
        </p:nvSpPr>
        <p:spPr bwMode="auto">
          <a:xfrm>
            <a:off x="250825" y="3267075"/>
            <a:ext cx="4681538"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1600" b="1">
                <a:solidFill>
                  <a:srgbClr val="A80000"/>
                </a:solidFill>
              </a:rPr>
              <a:t>approccio più completo</a:t>
            </a:r>
            <a:r>
              <a:rPr lang="it-IT" altLang="it-IT" sz="1600">
                <a:solidFill>
                  <a:srgbClr val="A80000"/>
                </a:solidFill>
              </a:rPr>
              <a:t> rispetto al rating tradizionale e prevede una valutazione e classificazione di tutto il processo produttivo dell’azienda, dei codici aziendali ed etici, delle dichiarazioni formali d’impegno verso i propri dipendenti e i consumatori finali, di certificazioni etiche e notizie trasmesse dalla stampa </a:t>
            </a:r>
          </a:p>
        </p:txBody>
      </p:sp>
      <p:sp>
        <p:nvSpPr>
          <p:cNvPr id="67590" name="Rectangle 8">
            <a:extLst>
              <a:ext uri="{FF2B5EF4-FFF2-40B4-BE49-F238E27FC236}">
                <a16:creationId xmlns:a16="http://schemas.microsoft.com/office/drawing/2014/main" id="{230E7A79-840C-4913-B50C-AC05A203B139}"/>
              </a:ext>
            </a:extLst>
          </p:cNvPr>
          <p:cNvSpPr>
            <a:spLocks noChangeArrowheads="1"/>
          </p:cNvSpPr>
          <p:nvPr/>
        </p:nvSpPr>
        <p:spPr bwMode="auto">
          <a:xfrm>
            <a:off x="5003800" y="3275013"/>
            <a:ext cx="38877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1600" b="1"/>
              <a:t>si basa su criteri ambientali e sociali di responsabilità</a:t>
            </a:r>
            <a:r>
              <a:rPr lang="it-IT" altLang="it-IT" sz="1600"/>
              <a:t>, ma anche sulle </a:t>
            </a:r>
            <a:r>
              <a:rPr lang="it-IT" altLang="it-IT" sz="1600" b="1"/>
              <a:t>prospettive di sviluppo e di sopravvivenza dell'impresa e sull'impiego efficiente delle risorse</a:t>
            </a:r>
            <a:r>
              <a:rPr lang="it-IT" altLang="it-IT" sz="1600"/>
              <a:t> da parte dell’azienda stessa. </a:t>
            </a:r>
          </a:p>
        </p:txBody>
      </p:sp>
      <p:sp>
        <p:nvSpPr>
          <p:cNvPr id="10" name="AutoShape 9">
            <a:extLst>
              <a:ext uri="{FF2B5EF4-FFF2-40B4-BE49-F238E27FC236}">
                <a16:creationId xmlns:a16="http://schemas.microsoft.com/office/drawing/2014/main" id="{18F13A48-6B03-4E0F-BC50-432F07840B36}"/>
              </a:ext>
            </a:extLst>
          </p:cNvPr>
          <p:cNvSpPr>
            <a:spLocks noChangeArrowheads="1"/>
          </p:cNvSpPr>
          <p:nvPr/>
        </p:nvSpPr>
        <p:spPr bwMode="auto">
          <a:xfrm>
            <a:off x="395288" y="2060575"/>
            <a:ext cx="1800225" cy="1150938"/>
          </a:xfrm>
          <a:prstGeom prst="homePlate">
            <a:avLst>
              <a:gd name="adj" fmla="val 24450"/>
            </a:avLst>
          </a:prstGeom>
          <a:gradFill flip="none" rotWithShape="1">
            <a:gsLst>
              <a:gs pos="0">
                <a:srgbClr val="A80000">
                  <a:tint val="66000"/>
                  <a:satMod val="160000"/>
                </a:srgbClr>
              </a:gs>
              <a:gs pos="50000">
                <a:srgbClr val="A80000">
                  <a:tint val="44500"/>
                  <a:satMod val="160000"/>
                </a:srgbClr>
              </a:gs>
              <a:gs pos="100000">
                <a:srgbClr val="A8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1600" b="1" dirty="0">
                <a:solidFill>
                  <a:schemeClr val="tx1"/>
                </a:solidFill>
              </a:rPr>
              <a:t>Che cos’è?</a:t>
            </a:r>
          </a:p>
        </p:txBody>
      </p:sp>
      <p:sp>
        <p:nvSpPr>
          <p:cNvPr id="67592" name="Rectangle 11">
            <a:extLst>
              <a:ext uri="{FF2B5EF4-FFF2-40B4-BE49-F238E27FC236}">
                <a16:creationId xmlns:a16="http://schemas.microsoft.com/office/drawing/2014/main" id="{7F05CFF7-B7D9-461A-B9C6-3D7177599CC6}"/>
              </a:ext>
            </a:extLst>
          </p:cNvPr>
          <p:cNvSpPr>
            <a:spLocks noChangeArrowheads="1"/>
          </p:cNvSpPr>
          <p:nvPr/>
        </p:nvSpPr>
        <p:spPr bwMode="auto">
          <a:xfrm>
            <a:off x="2484438" y="5446713"/>
            <a:ext cx="5688012"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it-IT" altLang="it-IT" sz="1600"/>
              <a:t>Una </a:t>
            </a:r>
            <a:r>
              <a:rPr lang="it-IT" altLang="it-IT" sz="1600" b="1"/>
              <a:t>valutazione etica</a:t>
            </a:r>
            <a:r>
              <a:rPr lang="it-IT" altLang="it-IT" sz="1600"/>
              <a:t> è strettamente </a:t>
            </a:r>
            <a:r>
              <a:rPr lang="it-IT" altLang="it-IT" sz="1600" b="1"/>
              <a:t>complementare</a:t>
            </a:r>
            <a:r>
              <a:rPr lang="it-IT" altLang="it-IT" sz="1600"/>
              <a:t> a una </a:t>
            </a:r>
            <a:r>
              <a:rPr lang="it-IT" altLang="it-IT" sz="1600" b="1"/>
              <a:t>valutazione tradizionale</a:t>
            </a:r>
            <a:r>
              <a:rPr lang="it-IT" altLang="it-IT" sz="1600"/>
              <a:t> e da sola non offre un quadro completo per l’investitore, ma può dare un quadro più trasparente</a:t>
            </a:r>
          </a:p>
        </p:txBody>
      </p:sp>
      <p:sp>
        <p:nvSpPr>
          <p:cNvPr id="12" name="AutoShape 12">
            <a:extLst>
              <a:ext uri="{FF2B5EF4-FFF2-40B4-BE49-F238E27FC236}">
                <a16:creationId xmlns:a16="http://schemas.microsoft.com/office/drawing/2014/main" id="{5215ABA1-8B03-4D84-8D1E-14C36E29832A}"/>
              </a:ext>
            </a:extLst>
          </p:cNvPr>
          <p:cNvSpPr>
            <a:spLocks noChangeArrowheads="1"/>
          </p:cNvSpPr>
          <p:nvPr/>
        </p:nvSpPr>
        <p:spPr bwMode="auto">
          <a:xfrm>
            <a:off x="395288" y="5372100"/>
            <a:ext cx="1800225" cy="1295400"/>
          </a:xfrm>
          <a:prstGeom prst="homePlate">
            <a:avLst>
              <a:gd name="adj" fmla="val 24450"/>
            </a:avLst>
          </a:prstGeom>
          <a:gradFill flip="none" rotWithShape="1">
            <a:gsLst>
              <a:gs pos="0">
                <a:srgbClr val="A80000">
                  <a:tint val="66000"/>
                  <a:satMod val="160000"/>
                </a:srgbClr>
              </a:gs>
              <a:gs pos="50000">
                <a:srgbClr val="A80000">
                  <a:tint val="44500"/>
                  <a:satMod val="160000"/>
                </a:srgbClr>
              </a:gs>
              <a:gs pos="100000">
                <a:srgbClr val="A80000">
                  <a:tint val="23500"/>
                  <a:satMod val="160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it-IT" sz="1600" b="1" dirty="0">
                <a:solidFill>
                  <a:schemeClr val="tx1"/>
                </a:solidFill>
              </a:rPr>
              <a:t>Valutazione</a:t>
            </a:r>
          </a:p>
          <a:p>
            <a:pPr algn="ctr" eaLnBrk="1" hangingPunct="1">
              <a:defRPr/>
            </a:pPr>
            <a:r>
              <a:rPr lang="it-IT" sz="1600" b="1" dirty="0">
                <a:solidFill>
                  <a:schemeClr val="tx1"/>
                </a:solidFill>
              </a:rPr>
              <a:t> etica</a:t>
            </a:r>
          </a:p>
        </p:txBody>
      </p:sp>
      <p:sp>
        <p:nvSpPr>
          <p:cNvPr id="13" name="Rettangolo 12">
            <a:extLst>
              <a:ext uri="{FF2B5EF4-FFF2-40B4-BE49-F238E27FC236}">
                <a16:creationId xmlns:a16="http://schemas.microsoft.com/office/drawing/2014/main" id="{3D319CD2-2932-45FB-8C2E-F723E8805CD4}"/>
              </a:ext>
            </a:extLst>
          </p:cNvPr>
          <p:cNvSpPr/>
          <p:nvPr/>
        </p:nvSpPr>
        <p:spPr>
          <a:xfrm>
            <a:off x="249238" y="1382713"/>
            <a:ext cx="1978025" cy="461962"/>
          </a:xfrm>
          <a:prstGeom prst="rect">
            <a:avLst/>
          </a:prstGeom>
        </p:spPr>
        <p:txBody>
          <a:bodyPr wrap="none">
            <a:spAutoFit/>
          </a:bodyPr>
          <a:lstStyle/>
          <a:p>
            <a:pPr>
              <a:defRPr/>
            </a:pPr>
            <a:r>
              <a:rPr lang="it-IT" altLang="it-IT" sz="2400" b="1" i="1" dirty="0">
                <a:solidFill>
                  <a:schemeClr val="accent1">
                    <a:lumMod val="75000"/>
                  </a:schemeClr>
                </a:solidFill>
              </a:rPr>
              <a:t>Rating Etico</a:t>
            </a:r>
            <a:endParaRPr lang="it-IT" sz="2400" b="1" i="1" dirty="0">
              <a:solidFill>
                <a:schemeClr val="accent1">
                  <a:lumMod val="75000"/>
                </a:schemeClr>
              </a:solidFill>
            </a:endParaRP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CasellaDiTesto 23">
            <a:extLst>
              <a:ext uri="{FF2B5EF4-FFF2-40B4-BE49-F238E27FC236}">
                <a16:creationId xmlns:a16="http://schemas.microsoft.com/office/drawing/2014/main" id="{DE73919B-3DE5-4523-9074-9F9B46229594}"/>
              </a:ext>
            </a:extLst>
          </p:cNvPr>
          <p:cNvSpPr txBox="1">
            <a:spLocks noChangeArrowheads="1"/>
          </p:cNvSpPr>
          <p:nvPr/>
        </p:nvSpPr>
        <p:spPr bwMode="auto">
          <a:xfrm>
            <a:off x="4932363" y="1866900"/>
            <a:ext cx="4032250" cy="4657725"/>
          </a:xfrm>
          <a:prstGeom prst="rect">
            <a:avLst/>
          </a:prstGeom>
          <a:noFill/>
          <a:ln w="9525">
            <a:noFill/>
            <a:miter lim="800000"/>
            <a:headEnd/>
            <a:tailEnd/>
          </a:ln>
        </p:spPr>
        <p:txBody>
          <a:bodyPr>
            <a:spAutoFit/>
          </a:bodyPr>
          <a:lstStyle/>
          <a:p>
            <a:pPr eaLnBrk="1" hangingPunct="1">
              <a:lnSpc>
                <a:spcPts val="2000"/>
              </a:lnSpc>
              <a:spcAft>
                <a:spcPts val="400"/>
              </a:spcAft>
              <a:defRPr/>
            </a:pPr>
            <a:r>
              <a:rPr lang="it-IT" altLang="it-IT" sz="2000" spc="-100" dirty="0">
                <a:latin typeface="+mn-lt"/>
                <a:cs typeface="Arial" charset="0"/>
              </a:rPr>
              <a:t>Lo sviluppo sostenibile viene generalmente rappresentato come </a:t>
            </a:r>
            <a:r>
              <a:rPr lang="it-IT" altLang="it-IT" sz="2000" u="sng" spc="-100" dirty="0">
                <a:latin typeface="+mn-lt"/>
                <a:cs typeface="Arial" charset="0"/>
              </a:rPr>
              <a:t>l’intersezione</a:t>
            </a:r>
            <a:r>
              <a:rPr lang="it-IT" altLang="it-IT" sz="2000" spc="-100" dirty="0">
                <a:latin typeface="+mn-lt"/>
                <a:cs typeface="Arial" charset="0"/>
              </a:rPr>
              <a:t> dei tre insiemi dello sviluppo economico, sociale ed ambientale.</a:t>
            </a:r>
          </a:p>
          <a:p>
            <a:pPr eaLnBrk="1" hangingPunct="1">
              <a:lnSpc>
                <a:spcPts val="2000"/>
              </a:lnSpc>
              <a:spcAft>
                <a:spcPts val="400"/>
              </a:spcAft>
              <a:defRPr/>
            </a:pPr>
            <a:r>
              <a:rPr lang="it-IT" altLang="it-IT" sz="2000" spc="-100" dirty="0">
                <a:latin typeface="+mn-lt"/>
                <a:ea typeface="Geneva"/>
                <a:cs typeface="Geneva"/>
              </a:rPr>
              <a:t>Le tre dimensioni sono </a:t>
            </a:r>
            <a:r>
              <a:rPr lang="it-IT" altLang="it-IT" sz="2000" u="sng" spc="-100" dirty="0">
                <a:latin typeface="+mn-lt"/>
                <a:ea typeface="Geneva"/>
                <a:cs typeface="Geneva"/>
              </a:rPr>
              <a:t>gerarchicamente uguali e tra loro interagenti</a:t>
            </a:r>
            <a:r>
              <a:rPr lang="it-IT" altLang="it-IT" sz="2000" spc="-100" dirty="0">
                <a:latin typeface="+mn-lt"/>
                <a:ea typeface="Geneva"/>
                <a:cs typeface="Geneva"/>
              </a:rPr>
              <a:t>.</a:t>
            </a:r>
          </a:p>
          <a:p>
            <a:pPr eaLnBrk="1" hangingPunct="1">
              <a:lnSpc>
                <a:spcPts val="2000"/>
              </a:lnSpc>
              <a:spcAft>
                <a:spcPts val="400"/>
              </a:spcAft>
              <a:defRPr/>
            </a:pPr>
            <a:r>
              <a:rPr lang="it-IT" altLang="it-IT" sz="2000" b="1" i="1" spc="-100" dirty="0">
                <a:latin typeface="+mn-lt"/>
                <a:ea typeface="Geneva"/>
                <a:cs typeface="Geneva"/>
              </a:rPr>
              <a:t>Al venir meno di una delle tre “sostenibilità”, anche le altre sono a rischio</a:t>
            </a:r>
            <a:r>
              <a:rPr lang="it-IT" altLang="it-IT" sz="2000" spc="-100" dirty="0">
                <a:latin typeface="+mn-lt"/>
                <a:ea typeface="Geneva"/>
                <a:cs typeface="Geneva"/>
              </a:rPr>
              <a:t>.</a:t>
            </a:r>
          </a:p>
          <a:p>
            <a:pPr eaLnBrk="1" hangingPunct="1">
              <a:lnSpc>
                <a:spcPts val="2000"/>
              </a:lnSpc>
              <a:spcAft>
                <a:spcPts val="400"/>
              </a:spcAft>
              <a:defRPr/>
            </a:pPr>
            <a:r>
              <a:rPr lang="it-IT" sz="2000" spc="-100" dirty="0">
                <a:latin typeface="+mn-lt"/>
                <a:ea typeface="Geneva"/>
                <a:cs typeface="Geneva"/>
              </a:rPr>
              <a:t>Tali dimensioni sono interrelate da molteplici connessioni e non devono essere considerate come elementi indipendenti ma </a:t>
            </a:r>
            <a:r>
              <a:rPr lang="it-IT" sz="2000" u="sng" spc="-100" dirty="0">
                <a:latin typeface="+mn-lt"/>
                <a:ea typeface="Geneva"/>
                <a:cs typeface="Geneva"/>
              </a:rPr>
              <a:t>sistemici</a:t>
            </a:r>
            <a:r>
              <a:rPr lang="it-IT" sz="2000" spc="-100" dirty="0">
                <a:latin typeface="+mn-lt"/>
                <a:ea typeface="Geneva"/>
                <a:cs typeface="Geneva"/>
              </a:rPr>
              <a:t>: elementi che insieme contribuiscono al raggiungimento di un fine comune. </a:t>
            </a:r>
          </a:p>
          <a:p>
            <a:pPr eaLnBrk="1" hangingPunct="1">
              <a:lnSpc>
                <a:spcPts val="2000"/>
              </a:lnSpc>
              <a:spcAft>
                <a:spcPts val="400"/>
              </a:spcAft>
              <a:defRPr/>
            </a:pPr>
            <a:r>
              <a:rPr lang="it-IT" sz="2000" u="sng" spc="-100" dirty="0">
                <a:latin typeface="+mn-lt"/>
                <a:ea typeface="Geneva"/>
                <a:cs typeface="Geneva"/>
              </a:rPr>
              <a:t>Ogni intervento deve tenere conto delle reciproche interrelazioni</a:t>
            </a:r>
            <a:r>
              <a:rPr lang="it-IT" sz="2000" spc="-100" dirty="0">
                <a:latin typeface="+mn-lt"/>
                <a:ea typeface="Geneva"/>
                <a:cs typeface="Geneva"/>
              </a:rPr>
              <a:t>. </a:t>
            </a:r>
          </a:p>
        </p:txBody>
      </p:sp>
      <p:sp>
        <p:nvSpPr>
          <p:cNvPr id="19459" name="Titolo 6">
            <a:extLst>
              <a:ext uri="{FF2B5EF4-FFF2-40B4-BE49-F238E27FC236}">
                <a16:creationId xmlns:a16="http://schemas.microsoft.com/office/drawing/2014/main" id="{FEA06DD3-FDCE-443B-9840-5838099E9144}"/>
              </a:ext>
            </a:extLst>
          </p:cNvPr>
          <p:cNvSpPr txBox="1">
            <a:spLocks/>
          </p:cNvSpPr>
          <p:nvPr/>
        </p:nvSpPr>
        <p:spPr bwMode="auto">
          <a:xfrm>
            <a:off x="457200" y="28575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3200" b="1">
                <a:solidFill>
                  <a:srgbClr val="3E5D78"/>
                </a:solidFill>
                <a:latin typeface="Calibri" panose="020F0502020204030204" pitchFamily="34" charset="0"/>
              </a:rPr>
              <a:t>Le dimensioni della sostenibilità</a:t>
            </a:r>
          </a:p>
        </p:txBody>
      </p:sp>
      <p:grpSp>
        <p:nvGrpSpPr>
          <p:cNvPr id="2" name="Gruppo 1">
            <a:extLst>
              <a:ext uri="{FF2B5EF4-FFF2-40B4-BE49-F238E27FC236}">
                <a16:creationId xmlns:a16="http://schemas.microsoft.com/office/drawing/2014/main" id="{E5DA990F-ADB1-44EF-A4A0-CCB1C7CD08E8}"/>
              </a:ext>
            </a:extLst>
          </p:cNvPr>
          <p:cNvGrpSpPr>
            <a:grpSpLocks/>
          </p:cNvGrpSpPr>
          <p:nvPr/>
        </p:nvGrpSpPr>
        <p:grpSpPr bwMode="auto">
          <a:xfrm>
            <a:off x="107950" y="1989138"/>
            <a:ext cx="4751388" cy="4608512"/>
            <a:chOff x="317500" y="1303339"/>
            <a:chExt cx="5040314" cy="4918074"/>
          </a:xfrm>
        </p:grpSpPr>
        <p:grpSp>
          <p:nvGrpSpPr>
            <p:cNvPr id="19463" name="Gruppo 24">
              <a:extLst>
                <a:ext uri="{FF2B5EF4-FFF2-40B4-BE49-F238E27FC236}">
                  <a16:creationId xmlns:a16="http://schemas.microsoft.com/office/drawing/2014/main" id="{06873784-270F-4682-93E8-949D021E5205}"/>
                </a:ext>
              </a:extLst>
            </p:cNvPr>
            <p:cNvGrpSpPr>
              <a:grpSpLocks/>
            </p:cNvGrpSpPr>
            <p:nvPr/>
          </p:nvGrpSpPr>
          <p:grpSpPr bwMode="auto">
            <a:xfrm>
              <a:off x="317500" y="1303339"/>
              <a:ext cx="5040314" cy="4918074"/>
              <a:chOff x="179513" y="790970"/>
              <a:chExt cx="5040560" cy="4386619"/>
            </a:xfrm>
          </p:grpSpPr>
          <p:sp>
            <p:nvSpPr>
              <p:cNvPr id="13" name="Ovale 12">
                <a:extLst>
                  <a:ext uri="{FF2B5EF4-FFF2-40B4-BE49-F238E27FC236}">
                    <a16:creationId xmlns:a16="http://schemas.microsoft.com/office/drawing/2014/main" id="{4CA75C15-6C2E-4683-A863-5313E617BEF7}"/>
                  </a:ext>
                </a:extLst>
              </p:cNvPr>
              <p:cNvSpPr/>
              <p:nvPr/>
            </p:nvSpPr>
            <p:spPr bwMode="auto">
              <a:xfrm rot="5400000">
                <a:off x="1283540" y="806361"/>
                <a:ext cx="2854401" cy="2832683"/>
              </a:xfrm>
              <a:prstGeom prst="ellipse">
                <a:avLst/>
              </a:prstGeom>
              <a:noFill/>
              <a:ln w="25400" cap="flat" cmpd="sng" algn="ctr">
                <a:solidFill>
                  <a:schemeClr val="accent1"/>
                </a:solidFill>
                <a:prstDash val="solid"/>
                <a:round/>
                <a:headEnd type="none" w="med" len="med"/>
                <a:tailEnd type="none" w="med" len="med"/>
              </a:ln>
              <a:effectLst/>
            </p:spPr>
            <p:txBody>
              <a:bodyPr/>
              <a:lstStyle/>
              <a:p>
                <a:pPr eaLnBrk="1" hangingPunct="1">
                  <a:buFont typeface="Times New Roman" charset="0"/>
                  <a:buNone/>
                  <a:defRPr/>
                </a:pPr>
                <a:endParaRPr lang="it-IT">
                  <a:latin typeface="Arial" charset="0"/>
                  <a:cs typeface="+mn-cs"/>
                </a:endParaRPr>
              </a:p>
            </p:txBody>
          </p:sp>
          <p:sp>
            <p:nvSpPr>
              <p:cNvPr id="11" name="Ovale 10">
                <a:extLst>
                  <a:ext uri="{FF2B5EF4-FFF2-40B4-BE49-F238E27FC236}">
                    <a16:creationId xmlns:a16="http://schemas.microsoft.com/office/drawing/2014/main" id="{3482B434-9484-4A38-A2BF-7E1E69CCECBE}"/>
                  </a:ext>
                </a:extLst>
              </p:cNvPr>
              <p:cNvSpPr/>
              <p:nvPr/>
            </p:nvSpPr>
            <p:spPr bwMode="auto">
              <a:xfrm rot="684632">
                <a:off x="181198" y="1936357"/>
                <a:ext cx="3246976" cy="2750137"/>
              </a:xfrm>
              <a:prstGeom prst="ellipse">
                <a:avLst/>
              </a:prstGeom>
              <a:noFill/>
              <a:ln w="25400" cap="flat" cmpd="sng" algn="ctr">
                <a:solidFill>
                  <a:schemeClr val="accent1"/>
                </a:solidFill>
                <a:prstDash val="solid"/>
                <a:round/>
                <a:headEnd type="none" w="med" len="med"/>
                <a:tailEnd type="none" w="med" len="med"/>
              </a:ln>
              <a:effectLst/>
            </p:spPr>
            <p:txBody>
              <a:bodyPr/>
              <a:lstStyle/>
              <a:p>
                <a:pPr eaLnBrk="1" hangingPunct="1">
                  <a:buFont typeface="Times New Roman" charset="0"/>
                  <a:buNone/>
                  <a:defRPr/>
                </a:pPr>
                <a:endParaRPr lang="it-IT">
                  <a:latin typeface="Arial" charset="0"/>
                  <a:cs typeface="+mn-cs"/>
                </a:endParaRPr>
              </a:p>
            </p:txBody>
          </p:sp>
          <p:sp>
            <p:nvSpPr>
              <p:cNvPr id="12" name="Ovale 11">
                <a:extLst>
                  <a:ext uri="{FF2B5EF4-FFF2-40B4-BE49-F238E27FC236}">
                    <a16:creationId xmlns:a16="http://schemas.microsoft.com/office/drawing/2014/main" id="{C25E061A-E42E-470C-BA9D-088B15E863BA}"/>
                  </a:ext>
                </a:extLst>
              </p:cNvPr>
              <p:cNvSpPr/>
              <p:nvPr/>
            </p:nvSpPr>
            <p:spPr bwMode="auto">
              <a:xfrm rot="20798281">
                <a:off x="1973097" y="1931823"/>
                <a:ext cx="3246976" cy="2854401"/>
              </a:xfrm>
              <a:prstGeom prst="ellipse">
                <a:avLst/>
              </a:prstGeom>
              <a:noFill/>
              <a:ln w="25400" cap="flat" cmpd="sng" algn="ctr">
                <a:solidFill>
                  <a:schemeClr val="accent6">
                    <a:lumMod val="40000"/>
                    <a:lumOff val="60000"/>
                  </a:schemeClr>
                </a:solidFill>
                <a:prstDash val="solid"/>
                <a:round/>
                <a:headEnd type="none" w="med" len="med"/>
                <a:tailEnd type="none" w="med" len="med"/>
              </a:ln>
              <a:effectLst/>
            </p:spPr>
            <p:txBody>
              <a:bodyPr/>
              <a:lstStyle/>
              <a:p>
                <a:pPr eaLnBrk="1" hangingPunct="1">
                  <a:buFont typeface="Times New Roman" charset="0"/>
                  <a:buNone/>
                  <a:defRPr/>
                </a:pPr>
                <a:endParaRPr lang="it-IT">
                  <a:latin typeface="Arial" charset="0"/>
                  <a:cs typeface="+mn-cs"/>
                </a:endParaRPr>
              </a:p>
            </p:txBody>
          </p:sp>
          <p:sp>
            <p:nvSpPr>
              <p:cNvPr id="7" name="Text Box 8">
                <a:extLst>
                  <a:ext uri="{FF2B5EF4-FFF2-40B4-BE49-F238E27FC236}">
                    <a16:creationId xmlns:a16="http://schemas.microsoft.com/office/drawing/2014/main" id="{6A5B310D-435C-44DB-A04D-027A78A973BD}"/>
                  </a:ext>
                </a:extLst>
              </p:cNvPr>
              <p:cNvSpPr txBox="1">
                <a:spLocks noChangeArrowheads="1"/>
              </p:cNvSpPr>
              <p:nvPr/>
            </p:nvSpPr>
            <p:spPr bwMode="auto">
              <a:xfrm>
                <a:off x="694853" y="4012559"/>
                <a:ext cx="1488759" cy="411009"/>
              </a:xfrm>
              <a:prstGeom prst="rect">
                <a:avLst/>
              </a:prstGeom>
              <a:noFill/>
              <a:ln w="9525">
                <a:noFill/>
                <a:miter lim="800000"/>
                <a:headEnd/>
                <a:tailEnd/>
              </a:ln>
              <a:effectLst/>
            </p:spPr>
            <p:txBody>
              <a:bodyPr wrap="none">
                <a:spAutoFit/>
              </a:bodyPr>
              <a:lstStyle/>
              <a:p>
                <a:pPr eaLnBrk="1" hangingPunct="1">
                  <a:buFont typeface="Times New Roman" charset="0"/>
                  <a:buNone/>
                  <a:defRPr/>
                </a:pPr>
                <a:r>
                  <a:rPr lang="it-IT" sz="2000" b="1" dirty="0">
                    <a:solidFill>
                      <a:schemeClr val="accent2">
                        <a:lumMod val="50000"/>
                      </a:schemeClr>
                    </a:solidFill>
                    <a:latin typeface="+mj-lt"/>
                    <a:cs typeface="Times New Roman" pitchFamily="18" charset="0"/>
                  </a:rPr>
                  <a:t>Ambientale</a:t>
                </a:r>
                <a:r>
                  <a:rPr lang="it-IT" sz="2400" b="1" dirty="0">
                    <a:solidFill>
                      <a:schemeClr val="accent2">
                        <a:lumMod val="50000"/>
                      </a:schemeClr>
                    </a:solidFill>
                    <a:latin typeface="+mj-lt"/>
                    <a:cs typeface="Times New Roman" pitchFamily="18" charset="0"/>
                  </a:rPr>
                  <a:t> </a:t>
                </a:r>
              </a:p>
            </p:txBody>
          </p:sp>
          <p:sp>
            <p:nvSpPr>
              <p:cNvPr id="8" name="Text Box 9">
                <a:extLst>
                  <a:ext uri="{FF2B5EF4-FFF2-40B4-BE49-F238E27FC236}">
                    <a16:creationId xmlns:a16="http://schemas.microsoft.com/office/drawing/2014/main" id="{DD4F1BD7-D36F-4790-8AC7-155832371CB1}"/>
                  </a:ext>
                </a:extLst>
              </p:cNvPr>
              <p:cNvSpPr txBox="1">
                <a:spLocks noChangeArrowheads="1"/>
              </p:cNvSpPr>
              <p:nvPr/>
            </p:nvSpPr>
            <p:spPr bwMode="auto">
              <a:xfrm>
                <a:off x="3076193" y="4012559"/>
                <a:ext cx="1827266" cy="356611"/>
              </a:xfrm>
              <a:prstGeom prst="rect">
                <a:avLst/>
              </a:prstGeom>
              <a:noFill/>
              <a:ln w="9525">
                <a:noFill/>
                <a:miter lim="800000"/>
                <a:headEnd/>
                <a:tailEnd/>
              </a:ln>
              <a:effectLst/>
            </p:spPr>
            <p:txBody>
              <a:bodyPr wrap="none">
                <a:spAutoFit/>
              </a:bodyPr>
              <a:lstStyle/>
              <a:p>
                <a:pPr algn="ctr" eaLnBrk="1" hangingPunct="1">
                  <a:buFont typeface="Times New Roman" charset="0"/>
                  <a:buNone/>
                  <a:defRPr/>
                </a:pPr>
                <a:r>
                  <a:rPr lang="it-IT" sz="2000" b="1" dirty="0">
                    <a:solidFill>
                      <a:schemeClr val="accent2">
                        <a:lumMod val="50000"/>
                      </a:schemeClr>
                    </a:solidFill>
                    <a:latin typeface="+mj-lt"/>
                    <a:cs typeface="Times New Roman" pitchFamily="18" charset="0"/>
                  </a:rPr>
                  <a:t>Socio-culturale </a:t>
                </a:r>
              </a:p>
            </p:txBody>
          </p:sp>
          <p:sp>
            <p:nvSpPr>
              <p:cNvPr id="9" name="Text Box 10">
                <a:extLst>
                  <a:ext uri="{FF2B5EF4-FFF2-40B4-BE49-F238E27FC236}">
                    <a16:creationId xmlns:a16="http://schemas.microsoft.com/office/drawing/2014/main" id="{F69C4B6B-D921-4F1A-8672-E315B933F85B}"/>
                  </a:ext>
                </a:extLst>
              </p:cNvPr>
              <p:cNvSpPr txBox="1">
                <a:spLocks noChangeArrowheads="1"/>
              </p:cNvSpPr>
              <p:nvPr/>
            </p:nvSpPr>
            <p:spPr bwMode="auto">
              <a:xfrm>
                <a:off x="2028672" y="1608455"/>
                <a:ext cx="1342241" cy="356611"/>
              </a:xfrm>
              <a:prstGeom prst="rect">
                <a:avLst/>
              </a:prstGeom>
              <a:noFill/>
              <a:ln w="9525">
                <a:noFill/>
                <a:miter lim="800000"/>
                <a:headEnd/>
                <a:tailEnd/>
              </a:ln>
              <a:effectLst/>
            </p:spPr>
            <p:txBody>
              <a:bodyPr wrap="none">
                <a:spAutoFit/>
              </a:bodyPr>
              <a:lstStyle/>
              <a:p>
                <a:pPr algn="ctr" eaLnBrk="1" hangingPunct="1">
                  <a:buFont typeface="Times New Roman" charset="0"/>
                  <a:buNone/>
                  <a:defRPr/>
                </a:pPr>
                <a:r>
                  <a:rPr lang="it-IT" sz="2000" b="1" dirty="0">
                    <a:solidFill>
                      <a:schemeClr val="accent2">
                        <a:lumMod val="50000"/>
                      </a:schemeClr>
                    </a:solidFill>
                    <a:latin typeface="+mj-lt"/>
                    <a:cs typeface="Times New Roman" pitchFamily="18" charset="0"/>
                  </a:rPr>
                  <a:t>Economico</a:t>
                </a:r>
              </a:p>
            </p:txBody>
          </p:sp>
          <p:sp>
            <p:nvSpPr>
              <p:cNvPr id="10" name="AutoShape 12">
                <a:extLst>
                  <a:ext uri="{FF2B5EF4-FFF2-40B4-BE49-F238E27FC236}">
                    <a16:creationId xmlns:a16="http://schemas.microsoft.com/office/drawing/2014/main" id="{20EEB75D-E0C1-46C0-A99D-CE4BBC9D250B}"/>
                  </a:ext>
                </a:extLst>
              </p:cNvPr>
              <p:cNvSpPr>
                <a:spLocks noChangeArrowheads="1"/>
              </p:cNvSpPr>
              <p:nvPr/>
            </p:nvSpPr>
            <p:spPr bwMode="auto">
              <a:xfrm>
                <a:off x="913788" y="1959022"/>
                <a:ext cx="3572011" cy="2085269"/>
              </a:xfrm>
              <a:prstGeom prst="triangle">
                <a:avLst>
                  <a:gd name="adj" fmla="val 50000"/>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eaLnBrk="1" hangingPunct="1">
                  <a:buFont typeface="Times New Roman" charset="0"/>
                  <a:buNone/>
                  <a:defRPr/>
                </a:pPr>
                <a:endParaRPr lang="it-IT" i="1">
                  <a:latin typeface="+mj-lt"/>
                  <a:cs typeface="Times New Roman" pitchFamily="18" charset="0"/>
                </a:endParaRPr>
              </a:p>
            </p:txBody>
          </p:sp>
          <p:sp>
            <p:nvSpPr>
              <p:cNvPr id="6" name="AutoShape 4">
                <a:extLst>
                  <a:ext uri="{FF2B5EF4-FFF2-40B4-BE49-F238E27FC236}">
                    <a16:creationId xmlns:a16="http://schemas.microsoft.com/office/drawing/2014/main" id="{557349A1-4F1E-4ED9-B5E4-D67B2A2165F3}"/>
                  </a:ext>
                </a:extLst>
              </p:cNvPr>
              <p:cNvSpPr>
                <a:spLocks noChangeArrowheads="1"/>
              </p:cNvSpPr>
              <p:nvPr/>
            </p:nvSpPr>
            <p:spPr bwMode="auto">
              <a:xfrm>
                <a:off x="1052681" y="2090813"/>
                <a:ext cx="3279935" cy="1893128"/>
              </a:xfrm>
              <a:prstGeom prst="triangle">
                <a:avLst>
                  <a:gd name="adj" fmla="val 50000"/>
                </a:avLst>
              </a:prstGeom>
              <a:ln>
                <a:headEnd/>
                <a:tailEnd/>
              </a:ln>
            </p:spPr>
            <p:style>
              <a:lnRef idx="0">
                <a:schemeClr val="accent3"/>
              </a:lnRef>
              <a:fillRef idx="3">
                <a:schemeClr val="accent3"/>
              </a:fillRef>
              <a:effectRef idx="3">
                <a:schemeClr val="accent3"/>
              </a:effectRef>
              <a:fontRef idx="minor">
                <a:schemeClr val="lt1"/>
              </a:fontRef>
            </p:style>
            <p:txBody>
              <a:bodyPr wrap="none" anchor="ctr"/>
              <a:lstStyle/>
              <a:p>
                <a:pPr algn="ctr" eaLnBrk="1" hangingPunct="1">
                  <a:buFont typeface="Times New Roman" charset="0"/>
                  <a:buNone/>
                  <a:defRPr/>
                </a:pPr>
                <a:endParaRPr lang="it-IT" i="1" dirty="0">
                  <a:latin typeface="+mj-lt"/>
                  <a:cs typeface="Times New Roman" pitchFamily="18" charset="0"/>
                </a:endParaRPr>
              </a:p>
            </p:txBody>
          </p:sp>
          <p:sp>
            <p:nvSpPr>
              <p:cNvPr id="18445" name="CasellaDiTesto 13">
                <a:extLst>
                  <a:ext uri="{FF2B5EF4-FFF2-40B4-BE49-F238E27FC236}">
                    <a16:creationId xmlns:a16="http://schemas.microsoft.com/office/drawing/2014/main" id="{1045071D-0E1B-49AE-B63A-FFEA2B52887D}"/>
                  </a:ext>
                </a:extLst>
              </p:cNvPr>
              <p:cNvSpPr txBox="1">
                <a:spLocks noChangeArrowheads="1"/>
              </p:cNvSpPr>
              <p:nvPr/>
            </p:nvSpPr>
            <p:spPr bwMode="auto">
              <a:xfrm>
                <a:off x="1860261" y="2944236"/>
                <a:ext cx="1621804" cy="557583"/>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600" b="1" i="1" dirty="0">
                    <a:solidFill>
                      <a:schemeClr val="accent3">
                        <a:lumMod val="50000"/>
                      </a:schemeClr>
                    </a:solidFill>
                    <a:latin typeface="Verdana" pitchFamily="34" charset="0"/>
                    <a:ea typeface="Geneva"/>
                    <a:cs typeface="Geneva"/>
                  </a:rPr>
                  <a:t>Sviluppo</a:t>
                </a:r>
              </a:p>
              <a:p>
                <a:pPr algn="ctr" eaLnBrk="1" hangingPunct="1">
                  <a:defRPr/>
                </a:pPr>
                <a:r>
                  <a:rPr lang="it-IT" altLang="it-IT" sz="1600" b="1" i="1" dirty="0">
                    <a:solidFill>
                      <a:schemeClr val="accent3">
                        <a:lumMod val="50000"/>
                      </a:schemeClr>
                    </a:solidFill>
                    <a:latin typeface="Verdana" pitchFamily="34" charset="0"/>
                    <a:ea typeface="Geneva"/>
                    <a:cs typeface="Geneva"/>
                  </a:rPr>
                  <a:t>sostenibile</a:t>
                </a:r>
              </a:p>
            </p:txBody>
          </p:sp>
          <p:sp>
            <p:nvSpPr>
              <p:cNvPr id="15" name="CasellaDiTesto 14">
                <a:extLst>
                  <a:ext uri="{FF2B5EF4-FFF2-40B4-BE49-F238E27FC236}">
                    <a16:creationId xmlns:a16="http://schemas.microsoft.com/office/drawing/2014/main" id="{F799E881-4F8F-4263-B383-1072423FB099}"/>
                  </a:ext>
                </a:extLst>
              </p:cNvPr>
              <p:cNvSpPr txBox="1"/>
              <p:nvPr/>
            </p:nvSpPr>
            <p:spPr>
              <a:xfrm>
                <a:off x="2828628" y="2234036"/>
                <a:ext cx="1475286" cy="275014"/>
              </a:xfrm>
              <a:prstGeom prst="rect">
                <a:avLst/>
              </a:prstGeom>
              <a:noFill/>
            </p:spPr>
            <p:txBody>
              <a:bodyPr>
                <a:spAutoFit/>
              </a:bodyPr>
              <a:lstStyle/>
              <a:p>
                <a:pPr algn="ctr" eaLnBrk="1" hangingPunct="1">
                  <a:buFont typeface="Times New Roman" charset="0"/>
                  <a:buNone/>
                  <a:defRPr/>
                </a:pPr>
                <a:r>
                  <a:rPr lang="it-IT" sz="1400" b="1" i="1" dirty="0">
                    <a:latin typeface="Arial" charset="0"/>
                    <a:cs typeface="+mn-cs"/>
                  </a:rPr>
                  <a:t>Equo</a:t>
                </a:r>
              </a:p>
            </p:txBody>
          </p:sp>
          <p:sp>
            <p:nvSpPr>
              <p:cNvPr id="16" name="CasellaDiTesto 15">
                <a:extLst>
                  <a:ext uri="{FF2B5EF4-FFF2-40B4-BE49-F238E27FC236}">
                    <a16:creationId xmlns:a16="http://schemas.microsoft.com/office/drawing/2014/main" id="{93567C3D-882C-49BB-80F3-E428E296744C}"/>
                  </a:ext>
                </a:extLst>
              </p:cNvPr>
              <p:cNvSpPr txBox="1"/>
              <p:nvPr/>
            </p:nvSpPr>
            <p:spPr>
              <a:xfrm>
                <a:off x="1117566" y="2202304"/>
                <a:ext cx="1475286" cy="275014"/>
              </a:xfrm>
              <a:prstGeom prst="rect">
                <a:avLst/>
              </a:prstGeom>
              <a:noFill/>
            </p:spPr>
            <p:txBody>
              <a:bodyPr>
                <a:spAutoFit/>
              </a:bodyPr>
              <a:lstStyle/>
              <a:p>
                <a:pPr algn="ctr" eaLnBrk="1" hangingPunct="1">
                  <a:buFont typeface="Times New Roman" charset="0"/>
                  <a:buNone/>
                  <a:defRPr/>
                </a:pPr>
                <a:r>
                  <a:rPr lang="it-IT" sz="1400" b="1" i="1" dirty="0">
                    <a:latin typeface="Arial" charset="0"/>
                    <a:cs typeface="+mn-cs"/>
                  </a:rPr>
                  <a:t>Vivibile</a:t>
                </a:r>
              </a:p>
            </p:txBody>
          </p:sp>
          <p:sp>
            <p:nvSpPr>
              <p:cNvPr id="17" name="Ovale 16">
                <a:extLst>
                  <a:ext uri="{FF2B5EF4-FFF2-40B4-BE49-F238E27FC236}">
                    <a16:creationId xmlns:a16="http://schemas.microsoft.com/office/drawing/2014/main" id="{65E57BAB-42B9-4FC9-AB0B-6981BF174115}"/>
                  </a:ext>
                </a:extLst>
              </p:cNvPr>
              <p:cNvSpPr/>
              <p:nvPr/>
            </p:nvSpPr>
            <p:spPr bwMode="auto">
              <a:xfrm rot="5400000">
                <a:off x="1281273" y="804095"/>
                <a:ext cx="2858934" cy="2832683"/>
              </a:xfrm>
              <a:prstGeom prst="ellipse">
                <a:avLst/>
              </a:prstGeom>
              <a:noFill/>
              <a:ln w="25400" cap="flat" cmpd="sng" algn="ctr">
                <a:solidFill>
                  <a:schemeClr val="accent1">
                    <a:lumMod val="75000"/>
                  </a:schemeClr>
                </a:solidFill>
                <a:prstDash val="dash"/>
                <a:round/>
                <a:headEnd type="none" w="med" len="med"/>
                <a:tailEnd type="none" w="med" len="med"/>
              </a:ln>
              <a:effectLst/>
            </p:spPr>
            <p:txBody>
              <a:bodyPr/>
              <a:lstStyle/>
              <a:p>
                <a:pPr eaLnBrk="1" hangingPunct="1">
                  <a:buFont typeface="Times New Roman" charset="0"/>
                  <a:buNone/>
                  <a:defRPr/>
                </a:pPr>
                <a:endParaRPr lang="it-IT">
                  <a:latin typeface="Arial" charset="0"/>
                  <a:cs typeface="+mn-cs"/>
                </a:endParaRPr>
              </a:p>
            </p:txBody>
          </p:sp>
          <p:sp>
            <p:nvSpPr>
              <p:cNvPr id="18" name="Ovale 17">
                <a:extLst>
                  <a:ext uri="{FF2B5EF4-FFF2-40B4-BE49-F238E27FC236}">
                    <a16:creationId xmlns:a16="http://schemas.microsoft.com/office/drawing/2014/main" id="{44F2CAAE-F5D8-465E-BB97-43B53A7A3A0C}"/>
                  </a:ext>
                </a:extLst>
              </p:cNvPr>
              <p:cNvSpPr/>
              <p:nvPr/>
            </p:nvSpPr>
            <p:spPr bwMode="auto">
              <a:xfrm rot="20798281">
                <a:off x="1969729" y="1928801"/>
                <a:ext cx="3246976" cy="2854401"/>
              </a:xfrm>
              <a:prstGeom prst="ellipse">
                <a:avLst/>
              </a:prstGeom>
              <a:noFill/>
              <a:ln w="25400" cap="flat" cmpd="sng" algn="ctr">
                <a:solidFill>
                  <a:schemeClr val="accent1"/>
                </a:solidFill>
                <a:prstDash val="dash"/>
                <a:round/>
                <a:headEnd type="none" w="med" len="med"/>
                <a:tailEnd type="none" w="med" len="med"/>
              </a:ln>
              <a:effectLst/>
            </p:spPr>
            <p:txBody>
              <a:bodyPr/>
              <a:lstStyle/>
              <a:p>
                <a:pPr eaLnBrk="1" hangingPunct="1">
                  <a:buFont typeface="Times New Roman" charset="0"/>
                  <a:buNone/>
                  <a:defRPr/>
                </a:pPr>
                <a:endParaRPr lang="it-IT">
                  <a:latin typeface="Arial" charset="0"/>
                  <a:cs typeface="+mn-cs"/>
                </a:endParaRPr>
              </a:p>
            </p:txBody>
          </p:sp>
          <p:sp>
            <p:nvSpPr>
              <p:cNvPr id="19" name="Ovale 18">
                <a:extLst>
                  <a:ext uri="{FF2B5EF4-FFF2-40B4-BE49-F238E27FC236}">
                    <a16:creationId xmlns:a16="http://schemas.microsoft.com/office/drawing/2014/main" id="{807CF84D-C837-4847-820B-13010350B636}"/>
                  </a:ext>
                </a:extLst>
              </p:cNvPr>
              <p:cNvSpPr/>
              <p:nvPr/>
            </p:nvSpPr>
            <p:spPr bwMode="auto">
              <a:xfrm rot="684632">
                <a:off x="179513" y="1942401"/>
                <a:ext cx="3246976" cy="2750137"/>
              </a:xfrm>
              <a:prstGeom prst="ellipse">
                <a:avLst/>
              </a:prstGeom>
              <a:noFill/>
              <a:ln w="25400" cap="flat" cmpd="sng" algn="ctr">
                <a:solidFill>
                  <a:schemeClr val="accent1">
                    <a:lumMod val="75000"/>
                  </a:schemeClr>
                </a:solidFill>
                <a:prstDash val="dash"/>
                <a:round/>
                <a:headEnd type="none" w="med" len="med"/>
                <a:tailEnd type="none" w="med" len="med"/>
              </a:ln>
              <a:effectLst/>
            </p:spPr>
            <p:txBody>
              <a:bodyPr/>
              <a:lstStyle/>
              <a:p>
                <a:pPr eaLnBrk="1" hangingPunct="1">
                  <a:buFont typeface="Times New Roman" charset="0"/>
                  <a:buNone/>
                  <a:defRPr/>
                </a:pPr>
                <a:endParaRPr lang="it-IT">
                  <a:latin typeface="Arial" charset="0"/>
                  <a:cs typeface="+mn-cs"/>
                </a:endParaRPr>
              </a:p>
            </p:txBody>
          </p:sp>
          <p:sp>
            <p:nvSpPr>
              <p:cNvPr id="19481" name="Rettangolo 22">
                <a:extLst>
                  <a:ext uri="{FF2B5EF4-FFF2-40B4-BE49-F238E27FC236}">
                    <a16:creationId xmlns:a16="http://schemas.microsoft.com/office/drawing/2014/main" id="{DF7DFF0F-2E6A-4231-94EC-A5EA330088A2}"/>
                  </a:ext>
                </a:extLst>
              </p:cNvPr>
              <p:cNvSpPr>
                <a:spLocks noChangeArrowheads="1"/>
              </p:cNvSpPr>
              <p:nvPr/>
            </p:nvSpPr>
            <p:spPr bwMode="auto">
              <a:xfrm>
                <a:off x="539552" y="4930527"/>
                <a:ext cx="4392488" cy="24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it-IT" altLang="it-IT" sz="1200" i="1">
                    <a:latin typeface="Verdana" panose="020B0604030504040204" pitchFamily="34" charset="0"/>
                    <a:ea typeface="Geneva"/>
                    <a:cs typeface="Geneva"/>
                  </a:rPr>
                  <a:t>Rielaborazione da Elkington, 1992</a:t>
                </a:r>
              </a:p>
            </p:txBody>
          </p:sp>
        </p:grpSp>
        <p:sp>
          <p:nvSpPr>
            <p:cNvPr id="20" name="CasellaDiTesto 19">
              <a:extLst>
                <a:ext uri="{FF2B5EF4-FFF2-40B4-BE49-F238E27FC236}">
                  <a16:creationId xmlns:a16="http://schemas.microsoft.com/office/drawing/2014/main" id="{B01CC5A5-FD37-45F7-ACA2-8BE37315FD07}"/>
                </a:ext>
              </a:extLst>
            </p:cNvPr>
            <p:cNvSpPr txBox="1"/>
            <p:nvPr/>
          </p:nvSpPr>
          <p:spPr bwMode="auto">
            <a:xfrm>
              <a:off x="2052055" y="4595043"/>
              <a:ext cx="1475214" cy="308333"/>
            </a:xfrm>
            <a:prstGeom prst="rect">
              <a:avLst/>
            </a:prstGeom>
            <a:noFill/>
          </p:spPr>
          <p:txBody>
            <a:bodyPr>
              <a:spAutoFit/>
            </a:bodyPr>
            <a:lstStyle/>
            <a:p>
              <a:pPr algn="ctr" eaLnBrk="1" hangingPunct="1">
                <a:buFont typeface="Times New Roman" charset="0"/>
                <a:buNone/>
                <a:defRPr/>
              </a:pPr>
              <a:r>
                <a:rPr lang="it-IT" sz="1400" b="1" i="1" dirty="0">
                  <a:latin typeface="Arial" charset="0"/>
                  <a:cs typeface="+mn-cs"/>
                </a:rPr>
                <a:t>Realizzabile</a:t>
              </a:r>
            </a:p>
          </p:txBody>
        </p:sp>
      </p:grpSp>
      <p:sp>
        <p:nvSpPr>
          <p:cNvPr id="22" name="Rettangolo 21">
            <a:extLst>
              <a:ext uri="{FF2B5EF4-FFF2-40B4-BE49-F238E27FC236}">
                <a16:creationId xmlns:a16="http://schemas.microsoft.com/office/drawing/2014/main" id="{F2AF6963-E539-401A-AAEB-5F8031E3ED6D}"/>
              </a:ext>
            </a:extLst>
          </p:cNvPr>
          <p:cNvSpPr/>
          <p:nvPr/>
        </p:nvSpPr>
        <p:spPr>
          <a:xfrm>
            <a:off x="196850" y="1311275"/>
            <a:ext cx="8435975" cy="461963"/>
          </a:xfrm>
          <a:prstGeom prst="rect">
            <a:avLst/>
          </a:prstGeom>
        </p:spPr>
        <p:txBody>
          <a:bodyPr>
            <a:spAutoFit/>
          </a:bodyPr>
          <a:lstStyle/>
          <a:p>
            <a:pPr eaLnBrk="1" hangingPunct="1">
              <a:defRPr/>
            </a:pPr>
            <a:r>
              <a:rPr lang="it-IT" sz="2400" b="1" dirty="0">
                <a:solidFill>
                  <a:schemeClr val="accent3">
                    <a:lumMod val="50000"/>
                  </a:schemeClr>
                </a:solidFill>
                <a:latin typeface="+mn-lt"/>
                <a:cs typeface="Arial" charset="0"/>
              </a:rPr>
              <a:t>Interrelazione fra sviluppo economico, sociale ed ambientale</a:t>
            </a:r>
          </a:p>
        </p:txBody>
      </p:sp>
      <p:sp>
        <p:nvSpPr>
          <p:cNvPr id="19462" name="Segnaposto numero diapositiva 28">
            <a:extLst>
              <a:ext uri="{FF2B5EF4-FFF2-40B4-BE49-F238E27FC236}">
                <a16:creationId xmlns:a16="http://schemas.microsoft.com/office/drawing/2014/main" id="{B745D418-830D-4682-8ADA-1EE30A3A6C55}"/>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0BE2FEF-5B5E-4B7B-B12B-98EDAE09FA3B}" type="slidenum">
              <a:rPr lang="it-IT" altLang="it-IT">
                <a:solidFill>
                  <a:srgbClr val="464653"/>
                </a:solidFill>
              </a:rPr>
              <a:pPr/>
              <a:t>6</a:t>
            </a:fld>
            <a:endParaRPr lang="it-IT" altLang="it-IT">
              <a:solidFill>
                <a:srgbClr val="46465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CasellaDiTesto 23">
            <a:extLst>
              <a:ext uri="{FF2B5EF4-FFF2-40B4-BE49-F238E27FC236}">
                <a16:creationId xmlns:a16="http://schemas.microsoft.com/office/drawing/2014/main" id="{A43C19A7-0D53-477B-9D2C-B13C43F97240}"/>
              </a:ext>
            </a:extLst>
          </p:cNvPr>
          <p:cNvSpPr txBox="1">
            <a:spLocks noChangeArrowheads="1"/>
          </p:cNvSpPr>
          <p:nvPr/>
        </p:nvSpPr>
        <p:spPr bwMode="auto">
          <a:xfrm>
            <a:off x="4283075" y="1866900"/>
            <a:ext cx="4757738" cy="4657725"/>
          </a:xfrm>
          <a:prstGeom prst="rect">
            <a:avLst/>
          </a:prstGeom>
          <a:noFill/>
          <a:ln>
            <a:noFill/>
          </a:ln>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lnSpc>
                <a:spcPts val="2000"/>
              </a:lnSpc>
              <a:spcAft>
                <a:spcPts val="400"/>
              </a:spcAft>
              <a:defRPr/>
            </a:pPr>
            <a:r>
              <a:rPr lang="it-IT" sz="2000" dirty="0">
                <a:latin typeface="+mn-lt"/>
                <a:ea typeface="Geneva"/>
                <a:cs typeface="Geneva"/>
              </a:rPr>
              <a:t>Rappresentazione in </a:t>
            </a:r>
            <a:r>
              <a:rPr lang="it-IT" sz="2000" b="1" u="sng" dirty="0">
                <a:latin typeface="+mn-lt"/>
                <a:ea typeface="Geneva"/>
                <a:cs typeface="Geneva"/>
              </a:rPr>
              <a:t>tre cerchi concentrici</a:t>
            </a:r>
            <a:r>
              <a:rPr lang="it-IT" sz="2000" dirty="0">
                <a:latin typeface="+mn-lt"/>
                <a:ea typeface="Geneva"/>
                <a:cs typeface="Geneva"/>
              </a:rPr>
              <a:t>: l’economia esiste all’interno di una società ed entrambe esistono nell’ambiente.</a:t>
            </a:r>
          </a:p>
          <a:p>
            <a:pPr eaLnBrk="1" hangingPunct="1">
              <a:lnSpc>
                <a:spcPts val="2000"/>
              </a:lnSpc>
              <a:spcAft>
                <a:spcPts val="400"/>
              </a:spcAft>
              <a:defRPr/>
            </a:pPr>
            <a:endParaRPr lang="it-IT" sz="2000" dirty="0">
              <a:latin typeface="+mn-lt"/>
              <a:ea typeface="Geneva"/>
              <a:cs typeface="Geneva"/>
            </a:endParaRPr>
          </a:p>
          <a:p>
            <a:pPr eaLnBrk="1" hangingPunct="1">
              <a:lnSpc>
                <a:spcPts val="2000"/>
              </a:lnSpc>
              <a:spcAft>
                <a:spcPts val="400"/>
              </a:spcAft>
              <a:defRPr/>
            </a:pPr>
            <a:r>
              <a:rPr lang="it-IT" altLang="it-IT" sz="2000" dirty="0">
                <a:latin typeface="+mn-lt"/>
                <a:ea typeface="Geneva"/>
                <a:cs typeface="Geneva"/>
              </a:rPr>
              <a:t>Le attività economiche sono considerate il fattore indispensabile per migliorare la qualità della vita ma la crescita economica deve essere realizzata senza mettere in pericolo la sostenibilità sociale ed entrambe devono essere perseguite senza sacrificare l’ambiente e il patrimonio naturale (</a:t>
            </a:r>
            <a:r>
              <a:rPr lang="it-IT" altLang="it-IT" sz="2000" dirty="0" err="1">
                <a:latin typeface="+mn-lt"/>
                <a:ea typeface="Geneva"/>
                <a:cs typeface="Geneva"/>
              </a:rPr>
              <a:t>Passet</a:t>
            </a:r>
            <a:r>
              <a:rPr lang="it-IT" altLang="it-IT" sz="2000" dirty="0">
                <a:latin typeface="+mn-lt"/>
                <a:ea typeface="Geneva"/>
                <a:cs typeface="Geneva"/>
              </a:rPr>
              <a:t>, 1996).</a:t>
            </a:r>
          </a:p>
          <a:p>
            <a:pPr eaLnBrk="1" hangingPunct="1">
              <a:lnSpc>
                <a:spcPts val="2000"/>
              </a:lnSpc>
              <a:spcAft>
                <a:spcPts val="400"/>
              </a:spcAft>
              <a:defRPr/>
            </a:pPr>
            <a:endParaRPr lang="it-IT" altLang="it-IT" sz="2000" dirty="0">
              <a:latin typeface="+mn-lt"/>
              <a:ea typeface="Geneva"/>
              <a:cs typeface="Geneva"/>
            </a:endParaRPr>
          </a:p>
          <a:p>
            <a:pPr eaLnBrk="1" hangingPunct="1">
              <a:lnSpc>
                <a:spcPts val="2000"/>
              </a:lnSpc>
              <a:spcAft>
                <a:spcPts val="400"/>
              </a:spcAft>
              <a:defRPr/>
            </a:pPr>
            <a:r>
              <a:rPr lang="it-IT" altLang="it-IT" b="1" i="1" u="sng" dirty="0">
                <a:latin typeface="+mn-lt"/>
                <a:ea typeface="Geneva"/>
                <a:cs typeface="Geneva"/>
              </a:rPr>
              <a:t>La gerarchia tra i cerchi non indica che una delle tre dimensioni è sempre quella più importante perché tale importanza può variare in funzione di ogni specifica situazione</a:t>
            </a:r>
            <a:r>
              <a:rPr lang="it-IT" altLang="it-IT" i="1" dirty="0">
                <a:latin typeface="+mn-lt"/>
                <a:ea typeface="Geneva"/>
                <a:cs typeface="Geneva"/>
              </a:rPr>
              <a:t>. </a:t>
            </a:r>
          </a:p>
        </p:txBody>
      </p:sp>
      <p:grpSp>
        <p:nvGrpSpPr>
          <p:cNvPr id="20483" name="Gruppo 19">
            <a:extLst>
              <a:ext uri="{FF2B5EF4-FFF2-40B4-BE49-F238E27FC236}">
                <a16:creationId xmlns:a16="http://schemas.microsoft.com/office/drawing/2014/main" id="{461FE031-F733-4EA3-9477-E9778CFC069A}"/>
              </a:ext>
            </a:extLst>
          </p:cNvPr>
          <p:cNvGrpSpPr>
            <a:grpSpLocks/>
          </p:cNvGrpSpPr>
          <p:nvPr/>
        </p:nvGrpSpPr>
        <p:grpSpPr bwMode="auto">
          <a:xfrm>
            <a:off x="323850" y="2011363"/>
            <a:ext cx="3959225" cy="3744912"/>
            <a:chOff x="2411413" y="1125538"/>
            <a:chExt cx="5329236" cy="4821237"/>
          </a:xfrm>
        </p:grpSpPr>
        <p:sp>
          <p:nvSpPr>
            <p:cNvPr id="19462" name="Oval 15">
              <a:extLst>
                <a:ext uri="{FF2B5EF4-FFF2-40B4-BE49-F238E27FC236}">
                  <a16:creationId xmlns:a16="http://schemas.microsoft.com/office/drawing/2014/main" id="{C341A17C-C514-44FD-95EC-4F5F000DB9B5}"/>
                </a:ext>
              </a:extLst>
            </p:cNvPr>
            <p:cNvSpPr>
              <a:spLocks noChangeArrowheads="1"/>
            </p:cNvSpPr>
            <p:nvPr/>
          </p:nvSpPr>
          <p:spPr bwMode="auto">
            <a:xfrm>
              <a:off x="2411413" y="1125538"/>
              <a:ext cx="5329236" cy="4821237"/>
            </a:xfrm>
            <a:prstGeom prst="ellipse">
              <a:avLst/>
            </a:prstGeom>
            <a:solidFill>
              <a:schemeClr val="accent3">
                <a:lumMod val="50000"/>
              </a:schemeClr>
            </a:solidFill>
            <a:ln w="76200">
              <a:solidFill>
                <a:schemeClr val="accent3">
                  <a:lumMod val="40000"/>
                  <a:lumOff val="60000"/>
                </a:schemeClr>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it-IT" altLang="it-IT" sz="1600" b="1" i="1">
                <a:solidFill>
                  <a:schemeClr val="bg1"/>
                </a:solidFill>
                <a:latin typeface="Verdana" pitchFamily="34" charset="0"/>
              </a:endParaRPr>
            </a:p>
          </p:txBody>
        </p:sp>
        <p:sp>
          <p:nvSpPr>
            <p:cNvPr id="19463" name="Oval 16">
              <a:extLst>
                <a:ext uri="{FF2B5EF4-FFF2-40B4-BE49-F238E27FC236}">
                  <a16:creationId xmlns:a16="http://schemas.microsoft.com/office/drawing/2014/main" id="{58128189-0DAE-4EDC-A8A4-4FD593DE2D00}"/>
                </a:ext>
              </a:extLst>
            </p:cNvPr>
            <p:cNvSpPr>
              <a:spLocks noChangeArrowheads="1"/>
            </p:cNvSpPr>
            <p:nvPr/>
          </p:nvSpPr>
          <p:spPr bwMode="auto">
            <a:xfrm>
              <a:off x="3300331" y="1849030"/>
              <a:ext cx="3555673" cy="3214839"/>
            </a:xfrm>
            <a:prstGeom prst="ellipse">
              <a:avLst/>
            </a:prstGeom>
            <a:solidFill>
              <a:schemeClr val="accent3">
                <a:lumMod val="75000"/>
              </a:schemeClr>
            </a:solidFill>
            <a:ln w="50800">
              <a:solidFill>
                <a:schemeClr val="accent3">
                  <a:lumMod val="40000"/>
                  <a:lumOff val="60000"/>
                </a:schemeClr>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endParaRPr lang="it-IT" altLang="it-IT" sz="1600" b="1" i="1">
                <a:solidFill>
                  <a:schemeClr val="bg1"/>
                </a:solidFill>
                <a:latin typeface="Verdana" pitchFamily="34" charset="0"/>
              </a:endParaRPr>
            </a:p>
          </p:txBody>
        </p:sp>
        <p:sp>
          <p:nvSpPr>
            <p:cNvPr id="19464" name="Oval 14">
              <a:extLst>
                <a:ext uri="{FF2B5EF4-FFF2-40B4-BE49-F238E27FC236}">
                  <a16:creationId xmlns:a16="http://schemas.microsoft.com/office/drawing/2014/main" id="{2F4EEDB4-B874-4E25-98B7-2B25D5BD117B}"/>
                </a:ext>
              </a:extLst>
            </p:cNvPr>
            <p:cNvSpPr>
              <a:spLocks noChangeArrowheads="1"/>
            </p:cNvSpPr>
            <p:nvPr/>
          </p:nvSpPr>
          <p:spPr bwMode="auto">
            <a:xfrm>
              <a:off x="4189250" y="2654273"/>
              <a:ext cx="1775700" cy="1606398"/>
            </a:xfrm>
            <a:prstGeom prst="ellipse">
              <a:avLst/>
            </a:prstGeom>
            <a:solidFill>
              <a:schemeClr val="accent3">
                <a:lumMod val="60000"/>
                <a:lumOff val="40000"/>
              </a:schemeClr>
            </a:solidFill>
            <a:ln w="50800">
              <a:solidFill>
                <a:schemeClr val="accent3">
                  <a:lumMod val="50000"/>
                </a:schemeClr>
              </a:solidFill>
              <a:round/>
              <a:headEnd/>
              <a:tailEnd/>
            </a:ln>
          </p:spPr>
          <p:txBody>
            <a:bodyPr wrap="none"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defRPr/>
              </a:pPr>
              <a:r>
                <a:rPr lang="it-IT" altLang="it-IT" sz="1400" b="1" i="1" dirty="0">
                  <a:latin typeface="Verdana" pitchFamily="34" charset="0"/>
                </a:rPr>
                <a:t>Sostenibilità</a:t>
              </a:r>
            </a:p>
            <a:p>
              <a:pPr algn="ctr" eaLnBrk="1" hangingPunct="1">
                <a:defRPr/>
              </a:pPr>
              <a:r>
                <a:rPr lang="it-IT" altLang="it-IT" sz="1400" b="1" i="1" dirty="0">
                  <a:latin typeface="Verdana" pitchFamily="34" charset="0"/>
                </a:rPr>
                <a:t>Economica</a:t>
              </a:r>
            </a:p>
          </p:txBody>
        </p:sp>
        <p:sp>
          <p:nvSpPr>
            <p:cNvPr id="20492" name="Text Box 17">
              <a:extLst>
                <a:ext uri="{FF2B5EF4-FFF2-40B4-BE49-F238E27FC236}">
                  <a16:creationId xmlns:a16="http://schemas.microsoft.com/office/drawing/2014/main" id="{ED39F12E-0350-4A12-98D6-0A8D23CC4D91}"/>
                </a:ext>
              </a:extLst>
            </p:cNvPr>
            <p:cNvSpPr txBox="1">
              <a:spLocks noChangeArrowheads="1"/>
            </p:cNvSpPr>
            <p:nvPr/>
          </p:nvSpPr>
          <p:spPr bwMode="auto">
            <a:xfrm>
              <a:off x="4168865" y="2033441"/>
              <a:ext cx="2022187" cy="61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1400" b="1" i="1">
                  <a:latin typeface="Verdana" panose="020B0604030504040204" pitchFamily="34" charset="0"/>
                </a:rPr>
                <a:t>Sostenibilità </a:t>
              </a:r>
            </a:p>
            <a:p>
              <a:pPr algn="ctr" eaLnBrk="1" hangingPunct="1"/>
              <a:r>
                <a:rPr lang="it-IT" altLang="it-IT" sz="1400" b="1" i="1">
                  <a:latin typeface="Verdana" panose="020B0604030504040204" pitchFamily="34" charset="0"/>
                </a:rPr>
                <a:t>Sociale</a:t>
              </a:r>
            </a:p>
          </p:txBody>
        </p:sp>
        <p:sp>
          <p:nvSpPr>
            <p:cNvPr id="20493" name="Text Box 19">
              <a:extLst>
                <a:ext uri="{FF2B5EF4-FFF2-40B4-BE49-F238E27FC236}">
                  <a16:creationId xmlns:a16="http://schemas.microsoft.com/office/drawing/2014/main" id="{B183BC95-3579-4255-946F-82E1D9FB9514}"/>
                </a:ext>
              </a:extLst>
            </p:cNvPr>
            <p:cNvSpPr txBox="1">
              <a:spLocks noChangeArrowheads="1"/>
            </p:cNvSpPr>
            <p:nvPr/>
          </p:nvSpPr>
          <p:spPr bwMode="auto">
            <a:xfrm>
              <a:off x="4168865" y="1218254"/>
              <a:ext cx="2022187" cy="61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1400" b="1" i="1">
                  <a:latin typeface="Verdana" panose="020B0604030504040204" pitchFamily="34" charset="0"/>
                </a:rPr>
                <a:t>Sostenibilità </a:t>
              </a:r>
            </a:p>
            <a:p>
              <a:pPr algn="ctr" eaLnBrk="1" hangingPunct="1"/>
              <a:r>
                <a:rPr lang="it-IT" altLang="it-IT" sz="1400" b="1" i="1">
                  <a:latin typeface="Verdana" panose="020B0604030504040204" pitchFamily="34" charset="0"/>
                </a:rPr>
                <a:t>Ambientale</a:t>
              </a:r>
            </a:p>
          </p:txBody>
        </p:sp>
      </p:grpSp>
      <p:sp>
        <p:nvSpPr>
          <p:cNvPr id="20484" name="Rettangolo 27">
            <a:extLst>
              <a:ext uri="{FF2B5EF4-FFF2-40B4-BE49-F238E27FC236}">
                <a16:creationId xmlns:a16="http://schemas.microsoft.com/office/drawing/2014/main" id="{2D753926-150C-4840-BA46-16963726D91B}"/>
              </a:ext>
            </a:extLst>
          </p:cNvPr>
          <p:cNvSpPr>
            <a:spLocks noChangeArrowheads="1"/>
          </p:cNvSpPr>
          <p:nvPr/>
        </p:nvSpPr>
        <p:spPr bwMode="auto">
          <a:xfrm>
            <a:off x="395288" y="6153150"/>
            <a:ext cx="4105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it-IT" altLang="it-IT" sz="1200" i="1">
                <a:latin typeface="Verdana" panose="020B0604030504040204" pitchFamily="34" charset="0"/>
                <a:ea typeface="Geneva"/>
                <a:cs typeface="Geneva"/>
              </a:rPr>
              <a:t>Elaborazione da Elkington, 1992</a:t>
            </a:r>
          </a:p>
        </p:txBody>
      </p:sp>
      <p:sp>
        <p:nvSpPr>
          <p:cNvPr id="3" name="Freccia in giù 2">
            <a:extLst>
              <a:ext uri="{FF2B5EF4-FFF2-40B4-BE49-F238E27FC236}">
                <a16:creationId xmlns:a16="http://schemas.microsoft.com/office/drawing/2014/main" id="{DAB22D5A-C08C-4C78-A938-8368D8FF305A}"/>
              </a:ext>
            </a:extLst>
          </p:cNvPr>
          <p:cNvSpPr/>
          <p:nvPr/>
        </p:nvSpPr>
        <p:spPr>
          <a:xfrm>
            <a:off x="6300788" y="2682875"/>
            <a:ext cx="574675" cy="241300"/>
          </a:xfrm>
          <a:prstGeom prst="downArrow">
            <a:avLst/>
          </a:prstGeom>
        </p:spPr>
        <p:style>
          <a:lnRef idx="3">
            <a:schemeClr val="lt1"/>
          </a:lnRef>
          <a:fillRef idx="1">
            <a:schemeClr val="accent3"/>
          </a:fillRef>
          <a:effectRef idx="1">
            <a:schemeClr val="accent3"/>
          </a:effectRef>
          <a:fontRef idx="minor">
            <a:schemeClr val="lt1"/>
          </a:fontRef>
        </p:style>
        <p:txBody>
          <a:bodyPr anchor="ctr"/>
          <a:lstStyle/>
          <a:p>
            <a:pPr algn="ctr" eaLnBrk="1" hangingPunct="1">
              <a:defRPr/>
            </a:pPr>
            <a:endParaRPr lang="it-IT"/>
          </a:p>
        </p:txBody>
      </p:sp>
      <p:sp>
        <p:nvSpPr>
          <p:cNvPr id="13" name="Rettangolo 12">
            <a:extLst>
              <a:ext uri="{FF2B5EF4-FFF2-40B4-BE49-F238E27FC236}">
                <a16:creationId xmlns:a16="http://schemas.microsoft.com/office/drawing/2014/main" id="{C8247823-28BD-4F48-83BE-435CBC082789}"/>
              </a:ext>
            </a:extLst>
          </p:cNvPr>
          <p:cNvSpPr/>
          <p:nvPr/>
        </p:nvSpPr>
        <p:spPr>
          <a:xfrm>
            <a:off x="457200" y="1125538"/>
            <a:ext cx="8435975" cy="460375"/>
          </a:xfrm>
          <a:prstGeom prst="rect">
            <a:avLst/>
          </a:prstGeom>
        </p:spPr>
        <p:txBody>
          <a:bodyPr>
            <a:spAutoFit/>
          </a:bodyPr>
          <a:lstStyle/>
          <a:p>
            <a:pPr eaLnBrk="1" hangingPunct="1">
              <a:defRPr/>
            </a:pPr>
            <a:r>
              <a:rPr lang="it-IT" sz="2400" b="1" dirty="0">
                <a:solidFill>
                  <a:schemeClr val="accent3">
                    <a:lumMod val="50000"/>
                  </a:schemeClr>
                </a:solidFill>
                <a:latin typeface="+mn-lt"/>
                <a:cs typeface="Arial" charset="0"/>
              </a:rPr>
              <a:t>Interrelazione fra sviluppo economico, sociale ed ambientale</a:t>
            </a:r>
          </a:p>
        </p:txBody>
      </p:sp>
      <p:sp>
        <p:nvSpPr>
          <p:cNvPr id="20487" name="Segnaposto numero diapositiva 28">
            <a:extLst>
              <a:ext uri="{FF2B5EF4-FFF2-40B4-BE49-F238E27FC236}">
                <a16:creationId xmlns:a16="http://schemas.microsoft.com/office/drawing/2014/main" id="{C6615CD2-EB54-466E-8ADA-8746CDC70DCB}"/>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B00F072E-921B-452D-980E-7B4E6ABA3682}" type="slidenum">
              <a:rPr lang="it-IT" altLang="it-IT">
                <a:solidFill>
                  <a:srgbClr val="464653"/>
                </a:solidFill>
              </a:rPr>
              <a:pPr/>
              <a:t>7</a:t>
            </a:fld>
            <a:endParaRPr lang="it-IT" altLang="it-IT">
              <a:solidFill>
                <a:srgbClr val="464653"/>
              </a:solidFill>
            </a:endParaRPr>
          </a:p>
        </p:txBody>
      </p:sp>
      <p:sp>
        <p:nvSpPr>
          <p:cNvPr id="20488" name="Titolo 6">
            <a:extLst>
              <a:ext uri="{FF2B5EF4-FFF2-40B4-BE49-F238E27FC236}">
                <a16:creationId xmlns:a16="http://schemas.microsoft.com/office/drawing/2014/main" id="{03FC14B2-A08D-4456-8963-EE5BC9F95604}"/>
              </a:ext>
            </a:extLst>
          </p:cNvPr>
          <p:cNvSpPr txBox="1">
            <a:spLocks/>
          </p:cNvSpPr>
          <p:nvPr/>
        </p:nvSpPr>
        <p:spPr bwMode="auto">
          <a:xfrm>
            <a:off x="457200" y="28575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3200" b="1">
                <a:solidFill>
                  <a:srgbClr val="3E5D78"/>
                </a:solidFill>
                <a:latin typeface="Calibri" panose="020F0502020204030204" pitchFamily="34" charset="0"/>
              </a:rPr>
              <a:t>Le dimensioni della sostenibilità</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egnaposto contenuto 2">
            <a:extLst>
              <a:ext uri="{FF2B5EF4-FFF2-40B4-BE49-F238E27FC236}">
                <a16:creationId xmlns:a16="http://schemas.microsoft.com/office/drawing/2014/main" id="{3ADB5C71-7D1A-48AE-861E-7ABC0D83D0DB}"/>
              </a:ext>
            </a:extLst>
          </p:cNvPr>
          <p:cNvSpPr>
            <a:spLocks noGrp="1"/>
          </p:cNvSpPr>
          <p:nvPr>
            <p:ph idx="1"/>
          </p:nvPr>
        </p:nvSpPr>
        <p:spPr>
          <a:xfrm>
            <a:off x="255588" y="1557338"/>
            <a:ext cx="8775700" cy="4679950"/>
          </a:xfrm>
        </p:spPr>
        <p:txBody>
          <a:bodyPr/>
          <a:lstStyle/>
          <a:p>
            <a:pPr marL="274638" lvl="1" indent="0" eaLnBrk="1" hangingPunct="1">
              <a:lnSpc>
                <a:spcPct val="100000"/>
              </a:lnSpc>
              <a:spcAft>
                <a:spcPts val="1200"/>
              </a:spcAft>
              <a:buFont typeface="Wingdings 3" panose="05040102010807070707" pitchFamily="18" charset="2"/>
              <a:buNone/>
              <a:defRPr/>
            </a:pPr>
            <a:r>
              <a:rPr lang="it-IT" sz="2400" b="1" i="1" dirty="0">
                <a:solidFill>
                  <a:schemeClr val="accent2">
                    <a:lumMod val="50000"/>
                  </a:schemeClr>
                </a:solidFill>
              </a:rPr>
              <a:t>Equità </a:t>
            </a:r>
            <a:r>
              <a:rPr lang="it-IT" sz="2400" b="1" dirty="0">
                <a:solidFill>
                  <a:schemeClr val="accent2">
                    <a:lumMod val="50000"/>
                  </a:schemeClr>
                </a:solidFill>
                <a:sym typeface="Wingdings" panose="05000000000000000000" pitchFamily="2" charset="2"/>
              </a:rPr>
              <a:t> </a:t>
            </a:r>
          </a:p>
          <a:p>
            <a:pPr marL="342900" indent="-342900" eaLnBrk="1" hangingPunct="1">
              <a:lnSpc>
                <a:spcPct val="100000"/>
              </a:lnSpc>
              <a:buClr>
                <a:schemeClr val="accent3">
                  <a:lumMod val="50000"/>
                </a:schemeClr>
              </a:buClr>
              <a:buFont typeface="Wingdings" pitchFamily="2" charset="2"/>
              <a:buChar char="v"/>
              <a:defRPr/>
            </a:pPr>
            <a:r>
              <a:rPr lang="it-IT" altLang="it-IT" sz="2400" b="1" dirty="0">
                <a:solidFill>
                  <a:schemeClr val="accent3">
                    <a:lumMod val="50000"/>
                  </a:schemeClr>
                </a:solidFill>
              </a:rPr>
              <a:t>l’equità </a:t>
            </a:r>
            <a:r>
              <a:rPr lang="it-IT" altLang="it-IT" sz="2400" b="1" dirty="0" err="1">
                <a:solidFill>
                  <a:schemeClr val="accent3">
                    <a:lumMod val="50000"/>
                  </a:schemeClr>
                </a:solidFill>
              </a:rPr>
              <a:t>intragenerazionale</a:t>
            </a:r>
            <a:r>
              <a:rPr lang="it-IT" altLang="it-IT" sz="2400" dirty="0"/>
              <a:t>, sia a livello locale che a livello internazionale, che implica parità di accesso alle risorse (sia ambientali, che economiche e sociali/culturali) da parte di tutti i cittadini del pianeta, senza distinzioni rispetto al luogo ove essi vivono </a:t>
            </a:r>
            <a:r>
              <a:rPr lang="it-IT" altLang="it-IT" sz="2400" dirty="0">
                <a:sym typeface="Wingdings" panose="05000000000000000000" pitchFamily="2" charset="2"/>
              </a:rPr>
              <a:t> </a:t>
            </a:r>
            <a:r>
              <a:rPr lang="it-IT" altLang="it-IT" sz="2400" dirty="0"/>
              <a:t>equità intesa come giustizia.</a:t>
            </a:r>
          </a:p>
          <a:p>
            <a:pPr marL="0" indent="0" eaLnBrk="1" hangingPunct="1">
              <a:lnSpc>
                <a:spcPct val="100000"/>
              </a:lnSpc>
              <a:buClr>
                <a:schemeClr val="accent3">
                  <a:lumMod val="50000"/>
                </a:schemeClr>
              </a:buClr>
              <a:buFont typeface="Wingdings" pitchFamily="2" charset="2"/>
              <a:buNone/>
              <a:defRPr/>
            </a:pPr>
            <a:endParaRPr lang="it-IT" altLang="it-IT" sz="2400" dirty="0"/>
          </a:p>
          <a:p>
            <a:pPr marL="342900" indent="-342900" eaLnBrk="1" hangingPunct="1">
              <a:lnSpc>
                <a:spcPct val="100000"/>
              </a:lnSpc>
              <a:buClr>
                <a:schemeClr val="accent3">
                  <a:lumMod val="50000"/>
                </a:schemeClr>
              </a:buClr>
              <a:buFont typeface="Wingdings" pitchFamily="2" charset="2"/>
              <a:buChar char="v"/>
              <a:defRPr/>
            </a:pPr>
            <a:r>
              <a:rPr lang="it-IT" altLang="it-IT" sz="2400" b="1" dirty="0">
                <a:solidFill>
                  <a:schemeClr val="accent3">
                    <a:lumMod val="50000"/>
                  </a:schemeClr>
                </a:solidFill>
              </a:rPr>
              <a:t>l’equità intergenerazionale </a:t>
            </a:r>
            <a:r>
              <a:rPr lang="it-IT" altLang="it-IT" sz="2400" dirty="0"/>
              <a:t>(esplicitamente dichiarata nella definizione), che implica pari opportunità fra successive generazioni.</a:t>
            </a:r>
          </a:p>
        </p:txBody>
      </p:sp>
      <p:sp>
        <p:nvSpPr>
          <p:cNvPr id="21507" name="Segnaposto numero diapositiva 28">
            <a:extLst>
              <a:ext uri="{FF2B5EF4-FFF2-40B4-BE49-F238E27FC236}">
                <a16:creationId xmlns:a16="http://schemas.microsoft.com/office/drawing/2014/main" id="{C81B216B-1325-458A-AFB1-2831062490BC}"/>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8923A63-B5D2-479A-AAB2-153DD8E64B46}" type="slidenum">
              <a:rPr lang="it-IT" altLang="it-IT">
                <a:solidFill>
                  <a:srgbClr val="464653"/>
                </a:solidFill>
              </a:rPr>
              <a:pPr/>
              <a:t>8</a:t>
            </a:fld>
            <a:endParaRPr lang="it-IT" altLang="it-IT">
              <a:solidFill>
                <a:srgbClr val="464653"/>
              </a:solidFill>
            </a:endParaRPr>
          </a:p>
        </p:txBody>
      </p:sp>
      <p:sp>
        <p:nvSpPr>
          <p:cNvPr id="21508" name="Titolo 6">
            <a:extLst>
              <a:ext uri="{FF2B5EF4-FFF2-40B4-BE49-F238E27FC236}">
                <a16:creationId xmlns:a16="http://schemas.microsoft.com/office/drawing/2014/main" id="{0A34D30A-A229-4B48-A625-3CA824672079}"/>
              </a:ext>
            </a:extLst>
          </p:cNvPr>
          <p:cNvSpPr txBox="1">
            <a:spLocks/>
          </p:cNvSpPr>
          <p:nvPr/>
        </p:nvSpPr>
        <p:spPr bwMode="auto">
          <a:xfrm>
            <a:off x="457200" y="28575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3200" b="1">
                <a:solidFill>
                  <a:srgbClr val="3E5D78"/>
                </a:solidFill>
                <a:latin typeface="Calibri" panose="020F0502020204030204" pitchFamily="34" charset="0"/>
              </a:rPr>
              <a:t>Il concetto di sostenibilità: caratteristiche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ma 9">
            <a:extLst>
              <a:ext uri="{FF2B5EF4-FFF2-40B4-BE49-F238E27FC236}">
                <a16:creationId xmlns:a16="http://schemas.microsoft.com/office/drawing/2014/main" id="{C5B01BB3-F26C-4667-A090-7174C38A4792}"/>
              </a:ext>
            </a:extLst>
          </p:cNvPr>
          <p:cNvGraphicFramePr/>
          <p:nvPr/>
        </p:nvGraphicFramePr>
        <p:xfrm>
          <a:off x="107504" y="766910"/>
          <a:ext cx="8906321" cy="33101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507" name="Rettangolo 12">
            <a:extLst>
              <a:ext uri="{FF2B5EF4-FFF2-40B4-BE49-F238E27FC236}">
                <a16:creationId xmlns:a16="http://schemas.microsoft.com/office/drawing/2014/main" id="{351DF755-3AB7-448E-83B6-3AE48556A399}"/>
              </a:ext>
            </a:extLst>
          </p:cNvPr>
          <p:cNvSpPr>
            <a:spLocks noChangeArrowheads="1"/>
          </p:cNvSpPr>
          <p:nvPr/>
        </p:nvSpPr>
        <p:spPr bwMode="auto">
          <a:xfrm>
            <a:off x="900113" y="2863850"/>
            <a:ext cx="1854200" cy="738188"/>
          </a:xfrm>
          <a:prstGeom prst="rect">
            <a:avLst/>
          </a:prstGeom>
          <a:noFill/>
          <a:ln>
            <a:noFill/>
          </a:ln>
        </p:spPr>
        <p:txBody>
          <a:bodyP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9pPr>
          </a:lstStyle>
          <a:p>
            <a:pPr algn="ctr" eaLnBrk="1" hangingPunct="1">
              <a:spcBef>
                <a:spcPct val="0"/>
              </a:spcBef>
              <a:buClrTx/>
              <a:buSzTx/>
              <a:buFontTx/>
              <a:buNone/>
              <a:defRPr/>
            </a:pPr>
            <a:r>
              <a:rPr lang="it-IT" altLang="it-IT" sz="1400">
                <a:latin typeface="+mn-lt"/>
                <a:ea typeface="Geneva"/>
                <a:cs typeface="Geneva"/>
              </a:rPr>
              <a:t>1980- </a:t>
            </a:r>
            <a:r>
              <a:rPr lang="it-IT" altLang="it-IT" sz="1400" i="1">
                <a:latin typeface="+mn-lt"/>
                <a:ea typeface="Geneva"/>
                <a:cs typeface="Geneva"/>
              </a:rPr>
              <a:t>World Conservation Strategy</a:t>
            </a:r>
            <a:r>
              <a:rPr lang="it-IT" altLang="it-IT" sz="1400">
                <a:latin typeface="+mn-lt"/>
                <a:ea typeface="Geneva"/>
                <a:cs typeface="Geneva"/>
              </a:rPr>
              <a:t> (Nairobi)</a:t>
            </a:r>
          </a:p>
        </p:txBody>
      </p:sp>
      <p:sp>
        <p:nvSpPr>
          <p:cNvPr id="15" name="Ovale 14">
            <a:extLst>
              <a:ext uri="{FF2B5EF4-FFF2-40B4-BE49-F238E27FC236}">
                <a16:creationId xmlns:a16="http://schemas.microsoft.com/office/drawing/2014/main" id="{B09DBD5C-4D4C-4249-8594-E978CE14DA45}"/>
              </a:ext>
            </a:extLst>
          </p:cNvPr>
          <p:cNvSpPr/>
          <p:nvPr/>
        </p:nvSpPr>
        <p:spPr>
          <a:xfrm>
            <a:off x="1652588" y="2274888"/>
            <a:ext cx="295275" cy="330200"/>
          </a:xfrm>
          <a:prstGeom prst="ellipse">
            <a:avLst/>
          </a:prstGeom>
          <a:solidFill>
            <a:schemeClr val="accent2">
              <a:lumMod val="75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21509" name="Rettangolo 15">
            <a:extLst>
              <a:ext uri="{FF2B5EF4-FFF2-40B4-BE49-F238E27FC236}">
                <a16:creationId xmlns:a16="http://schemas.microsoft.com/office/drawing/2014/main" id="{C1A40CFB-61C8-4177-A956-898FC94240E1}"/>
              </a:ext>
            </a:extLst>
          </p:cNvPr>
          <p:cNvSpPr>
            <a:spLocks noChangeArrowheads="1"/>
          </p:cNvSpPr>
          <p:nvPr/>
        </p:nvSpPr>
        <p:spPr bwMode="auto">
          <a:xfrm>
            <a:off x="1852613" y="1503363"/>
            <a:ext cx="1998662" cy="523875"/>
          </a:xfrm>
          <a:prstGeom prst="rect">
            <a:avLst/>
          </a:prstGeom>
          <a:noFill/>
          <a:ln>
            <a:noFill/>
          </a:ln>
        </p:spPr>
        <p:txBody>
          <a:bodyP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9pPr>
          </a:lstStyle>
          <a:p>
            <a:pPr algn="ctr" eaLnBrk="1" hangingPunct="1">
              <a:spcBef>
                <a:spcPct val="0"/>
              </a:spcBef>
              <a:buClrTx/>
              <a:buSzTx/>
              <a:buFontTx/>
              <a:buNone/>
              <a:defRPr/>
            </a:pPr>
            <a:r>
              <a:rPr lang="it-IT" altLang="it-IT" sz="1400" dirty="0">
                <a:latin typeface="+mn-lt"/>
                <a:ea typeface="Geneva"/>
                <a:cs typeface="Geneva"/>
              </a:rPr>
              <a:t>1987 – Summit di Tokyo (Tokyo)</a:t>
            </a:r>
          </a:p>
        </p:txBody>
      </p:sp>
      <p:sp>
        <p:nvSpPr>
          <p:cNvPr id="17" name="Ovale 16">
            <a:extLst>
              <a:ext uri="{FF2B5EF4-FFF2-40B4-BE49-F238E27FC236}">
                <a16:creationId xmlns:a16="http://schemas.microsoft.com/office/drawing/2014/main" id="{2B92034B-F0BF-4424-8A35-50A0EAF114B0}"/>
              </a:ext>
            </a:extLst>
          </p:cNvPr>
          <p:cNvSpPr/>
          <p:nvPr/>
        </p:nvSpPr>
        <p:spPr>
          <a:xfrm>
            <a:off x="2593975" y="2266950"/>
            <a:ext cx="295275" cy="331788"/>
          </a:xfrm>
          <a:prstGeom prst="ellipse">
            <a:avLst/>
          </a:prstGeom>
          <a:solidFill>
            <a:schemeClr val="accent2">
              <a:lumMod val="60000"/>
              <a:lumOff val="40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21511" name="Rettangolo 17">
            <a:extLst>
              <a:ext uri="{FF2B5EF4-FFF2-40B4-BE49-F238E27FC236}">
                <a16:creationId xmlns:a16="http://schemas.microsoft.com/office/drawing/2014/main" id="{605B11AD-B444-4DE5-84CF-743E1047B78D}"/>
              </a:ext>
            </a:extLst>
          </p:cNvPr>
          <p:cNvSpPr>
            <a:spLocks noChangeArrowheads="1"/>
          </p:cNvSpPr>
          <p:nvPr/>
        </p:nvSpPr>
        <p:spPr bwMode="auto">
          <a:xfrm>
            <a:off x="2771775" y="2862263"/>
            <a:ext cx="2663825" cy="1136650"/>
          </a:xfrm>
          <a:prstGeom prst="rect">
            <a:avLst/>
          </a:prstGeom>
          <a:noFill/>
          <a:ln>
            <a:noFill/>
          </a:ln>
        </p:spPr>
        <p:txBody>
          <a:bodyPr>
            <a:spAutoFit/>
          </a:bodyPr>
          <a:lstStyle>
            <a:lvl1pPr defTabSz="533400" eaLnBrk="0" hangingPunct="0">
              <a:spcBef>
                <a:spcPts val="600"/>
              </a:spcBef>
              <a:buClr>
                <a:schemeClr val="accent1"/>
              </a:buClr>
              <a:buSzPct val="76000"/>
              <a:buFont typeface="Wingdings 3" pitchFamily="18" charset="2"/>
              <a:buChar char=""/>
              <a:defRPr sz="2600">
                <a:solidFill>
                  <a:schemeClr val="tx1"/>
                </a:solidFill>
                <a:latin typeface="Calibri" pitchFamily="34" charset="0"/>
              </a:defRPr>
            </a:lvl1pPr>
            <a:lvl2pPr marL="742950" indent="-285750" defTabSz="533400" eaLnBrk="0" hangingPunct="0">
              <a:spcBef>
                <a:spcPts val="500"/>
              </a:spcBef>
              <a:buClr>
                <a:schemeClr val="accent2"/>
              </a:buClr>
              <a:buSzPct val="76000"/>
              <a:buFont typeface="Wingdings 3" pitchFamily="18" charset="2"/>
              <a:buChar char=""/>
              <a:defRPr sz="2300">
                <a:solidFill>
                  <a:schemeClr val="tx2"/>
                </a:solidFill>
                <a:latin typeface="Calibri" pitchFamily="34" charset="0"/>
              </a:defRPr>
            </a:lvl2pPr>
            <a:lvl3pPr marL="1143000" indent="-228600" defTabSz="533400" eaLnBrk="0" hangingPunct="0">
              <a:spcBef>
                <a:spcPts val="500"/>
              </a:spcBef>
              <a:buClr>
                <a:srgbClr val="BCBCBC"/>
              </a:buClr>
              <a:buSzPct val="76000"/>
              <a:buFont typeface="Wingdings 3" pitchFamily="18" charset="2"/>
              <a:buChar char=""/>
              <a:defRPr sz="2000">
                <a:solidFill>
                  <a:schemeClr val="tx1"/>
                </a:solidFill>
                <a:latin typeface="Calibri" pitchFamily="34" charset="0"/>
              </a:defRPr>
            </a:lvl3pPr>
            <a:lvl4pPr marL="1600200" indent="-228600" defTabSz="533400" eaLnBrk="0" hangingPunct="0">
              <a:spcBef>
                <a:spcPts val="400"/>
              </a:spcBef>
              <a:buClr>
                <a:srgbClr val="8BA2B4"/>
              </a:buClr>
              <a:buSzPct val="70000"/>
              <a:buFont typeface="Wingdings" pitchFamily="2" charset="2"/>
              <a:buChar char=""/>
              <a:defRPr>
                <a:solidFill>
                  <a:schemeClr val="tx1"/>
                </a:solidFill>
                <a:latin typeface="Calibri" pitchFamily="34" charset="0"/>
              </a:defRPr>
            </a:lvl4pPr>
            <a:lvl5pPr marL="2057400" indent="-228600" defTabSz="533400" eaLnBrk="0" hangingPunct="0">
              <a:spcBef>
                <a:spcPts val="300"/>
              </a:spcBef>
              <a:buClr>
                <a:schemeClr val="accent2"/>
              </a:buClr>
              <a:buSzPct val="70000"/>
              <a:buFont typeface="Wingdings" pitchFamily="2" charset="2"/>
              <a:buChar char=""/>
              <a:defRPr sz="1600">
                <a:solidFill>
                  <a:schemeClr val="tx1"/>
                </a:solidFill>
                <a:latin typeface="Calibri" pitchFamily="34" charset="0"/>
              </a:defRPr>
            </a:lvl5pPr>
            <a:lvl6pPr marL="2514600" indent="-228600" defTabSz="5334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defTabSz="5334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defTabSz="5334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defTabSz="5334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9pPr>
          </a:lstStyle>
          <a:p>
            <a:pPr algn="ctr" eaLnBrk="1" hangingPunct="1">
              <a:lnSpc>
                <a:spcPct val="90000"/>
              </a:lnSpc>
              <a:spcBef>
                <a:spcPct val="0"/>
              </a:spcBef>
              <a:spcAft>
                <a:spcPct val="35000"/>
              </a:spcAft>
              <a:buClrTx/>
              <a:buSzTx/>
              <a:buFontTx/>
              <a:buNone/>
              <a:defRPr/>
            </a:pPr>
            <a:r>
              <a:rPr lang="it-IT" altLang="it-IT" sz="1400">
                <a:latin typeface="+mn-lt"/>
                <a:ea typeface="Geneva"/>
                <a:cs typeface="Geneva"/>
              </a:rPr>
              <a:t>1992 - II Vertice ONU su Ambiente e Sviluppo (Rio de Janeiro);</a:t>
            </a:r>
          </a:p>
          <a:p>
            <a:pPr algn="ctr" eaLnBrk="1" hangingPunct="1">
              <a:lnSpc>
                <a:spcPct val="90000"/>
              </a:lnSpc>
              <a:spcBef>
                <a:spcPct val="0"/>
              </a:spcBef>
              <a:spcAft>
                <a:spcPct val="35000"/>
              </a:spcAft>
              <a:buClrTx/>
              <a:buSzTx/>
              <a:buFontTx/>
              <a:buNone/>
              <a:defRPr/>
            </a:pPr>
            <a:r>
              <a:rPr lang="it-IT" altLang="it-IT" sz="1400">
                <a:latin typeface="+mn-lt"/>
                <a:ea typeface="Geneva"/>
                <a:cs typeface="Geneva"/>
              </a:rPr>
              <a:t>V Piano di Azione Ambientale “Per uno sviluppo durevole e sostenibile” (Bruxelles)</a:t>
            </a:r>
          </a:p>
        </p:txBody>
      </p:sp>
      <p:sp>
        <p:nvSpPr>
          <p:cNvPr id="19" name="Ovale 18">
            <a:extLst>
              <a:ext uri="{FF2B5EF4-FFF2-40B4-BE49-F238E27FC236}">
                <a16:creationId xmlns:a16="http://schemas.microsoft.com/office/drawing/2014/main" id="{3E7E65FF-3954-43D3-A749-1E96C0EBC39F}"/>
              </a:ext>
            </a:extLst>
          </p:cNvPr>
          <p:cNvSpPr/>
          <p:nvPr/>
        </p:nvSpPr>
        <p:spPr>
          <a:xfrm>
            <a:off x="3851275" y="2274888"/>
            <a:ext cx="295275" cy="330200"/>
          </a:xfrm>
          <a:prstGeom prst="ellipse">
            <a:avLst/>
          </a:prstGeom>
          <a:solidFill>
            <a:schemeClr val="accent2">
              <a:lumMod val="40000"/>
              <a:lumOff val="60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20" name="Rettangolo 19">
            <a:extLst>
              <a:ext uri="{FF2B5EF4-FFF2-40B4-BE49-F238E27FC236}">
                <a16:creationId xmlns:a16="http://schemas.microsoft.com/office/drawing/2014/main" id="{9DFA556A-3830-4B25-A15C-F14ED7303F33}"/>
              </a:ext>
            </a:extLst>
          </p:cNvPr>
          <p:cNvSpPr/>
          <p:nvPr/>
        </p:nvSpPr>
        <p:spPr>
          <a:xfrm>
            <a:off x="4454525" y="1281113"/>
            <a:ext cx="1800225" cy="72707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85344" tIns="85344" rIns="85344" bIns="85344"/>
          <a:lstStyle>
            <a:lvl1pPr defTabSz="533400">
              <a:defRPr sz="2200" b="1">
                <a:solidFill>
                  <a:schemeClr val="bg1"/>
                </a:solidFill>
                <a:latin typeface="Verdana" charset="0"/>
                <a:ea typeface="Geneva" charset="0"/>
                <a:cs typeface="Geneva" charset="0"/>
              </a:defRPr>
            </a:lvl1pPr>
            <a:lvl2pPr marL="37931725" indent="-37474525" defTabSz="533400">
              <a:defRPr sz="2200" b="1">
                <a:solidFill>
                  <a:schemeClr val="bg1"/>
                </a:solidFill>
                <a:latin typeface="Verdana" charset="0"/>
                <a:ea typeface="Geneva" charset="0"/>
                <a:cs typeface="Geneva" charset="0"/>
              </a:defRPr>
            </a:lvl2pPr>
            <a:lvl3pPr>
              <a:defRPr sz="2200" b="1">
                <a:solidFill>
                  <a:schemeClr val="bg1"/>
                </a:solidFill>
                <a:latin typeface="Verdana" charset="0"/>
                <a:ea typeface="Geneva" charset="0"/>
                <a:cs typeface="Geneva" charset="0"/>
              </a:defRPr>
            </a:lvl3pPr>
            <a:lvl4pPr>
              <a:defRPr sz="2200" b="1">
                <a:solidFill>
                  <a:schemeClr val="bg1"/>
                </a:solidFill>
                <a:latin typeface="Verdana" charset="0"/>
                <a:ea typeface="Geneva" charset="0"/>
                <a:cs typeface="Geneva" charset="0"/>
              </a:defRPr>
            </a:lvl4pPr>
            <a:lvl5pPr>
              <a:defRPr sz="2200" b="1">
                <a:solidFill>
                  <a:schemeClr val="bg1"/>
                </a:solidFill>
                <a:latin typeface="Verdana" charset="0"/>
                <a:ea typeface="Geneva" charset="0"/>
                <a:cs typeface="Geneva" charset="0"/>
              </a:defRPr>
            </a:lvl5pPr>
            <a:lvl6pPr marL="457200" eaLnBrk="0" fontAlgn="base" hangingPunct="0">
              <a:spcBef>
                <a:spcPct val="0"/>
              </a:spcBef>
              <a:spcAft>
                <a:spcPct val="0"/>
              </a:spcAft>
              <a:defRPr sz="2200" b="1">
                <a:solidFill>
                  <a:schemeClr val="bg1"/>
                </a:solidFill>
                <a:latin typeface="Verdana" charset="0"/>
                <a:ea typeface="Geneva" charset="0"/>
                <a:cs typeface="Geneva" charset="0"/>
              </a:defRPr>
            </a:lvl6pPr>
            <a:lvl7pPr marL="914400" eaLnBrk="0" fontAlgn="base" hangingPunct="0">
              <a:spcBef>
                <a:spcPct val="0"/>
              </a:spcBef>
              <a:spcAft>
                <a:spcPct val="0"/>
              </a:spcAft>
              <a:defRPr sz="2200" b="1">
                <a:solidFill>
                  <a:schemeClr val="bg1"/>
                </a:solidFill>
                <a:latin typeface="Verdana" charset="0"/>
                <a:ea typeface="Geneva" charset="0"/>
                <a:cs typeface="Geneva" charset="0"/>
              </a:defRPr>
            </a:lvl7pPr>
            <a:lvl8pPr marL="1371600" eaLnBrk="0" fontAlgn="base" hangingPunct="0">
              <a:spcBef>
                <a:spcPct val="0"/>
              </a:spcBef>
              <a:spcAft>
                <a:spcPct val="0"/>
              </a:spcAft>
              <a:defRPr sz="2200" b="1">
                <a:solidFill>
                  <a:schemeClr val="bg1"/>
                </a:solidFill>
                <a:latin typeface="Verdana" charset="0"/>
                <a:ea typeface="Geneva" charset="0"/>
                <a:cs typeface="Geneva" charset="0"/>
              </a:defRPr>
            </a:lvl8pPr>
            <a:lvl9pPr marL="1828800" eaLnBrk="0" fontAlgn="base" hangingPunct="0">
              <a:spcBef>
                <a:spcPct val="0"/>
              </a:spcBef>
              <a:spcAft>
                <a:spcPct val="0"/>
              </a:spcAft>
              <a:defRPr sz="2200" b="1">
                <a:solidFill>
                  <a:schemeClr val="bg1"/>
                </a:solidFill>
                <a:latin typeface="Verdana" charset="0"/>
                <a:ea typeface="Geneva" charset="0"/>
                <a:cs typeface="Geneva" charset="0"/>
              </a:defRPr>
            </a:lvl9pPr>
          </a:lstStyle>
          <a:p>
            <a:pPr algn="ctr" eaLnBrk="1" hangingPunct="1">
              <a:lnSpc>
                <a:spcPct val="90000"/>
              </a:lnSpc>
              <a:spcAft>
                <a:spcPct val="35000"/>
              </a:spcAft>
              <a:buFont typeface="Times New Roman" charset="0"/>
              <a:buNone/>
              <a:defRPr/>
            </a:pPr>
            <a:r>
              <a:rPr lang="it-IT" altLang="it-IT" sz="1400" b="0" dirty="0">
                <a:solidFill>
                  <a:srgbClr val="000000"/>
                </a:solidFill>
                <a:latin typeface="+mn-lt"/>
              </a:rPr>
              <a:t>1994 - I Conferenza Europea sulle Città Sostenibili (Aalborg)</a:t>
            </a:r>
          </a:p>
        </p:txBody>
      </p:sp>
      <p:sp>
        <p:nvSpPr>
          <p:cNvPr id="21" name="Ovale 20">
            <a:extLst>
              <a:ext uri="{FF2B5EF4-FFF2-40B4-BE49-F238E27FC236}">
                <a16:creationId xmlns:a16="http://schemas.microsoft.com/office/drawing/2014/main" id="{B79F748D-326F-4892-9C36-099D93848F49}"/>
              </a:ext>
            </a:extLst>
          </p:cNvPr>
          <p:cNvSpPr/>
          <p:nvPr/>
        </p:nvSpPr>
        <p:spPr>
          <a:xfrm>
            <a:off x="5207000" y="2246313"/>
            <a:ext cx="295275" cy="331787"/>
          </a:xfrm>
          <a:prstGeom prst="ellipse">
            <a:avLst/>
          </a:prstGeom>
          <a:solidFill>
            <a:schemeClr val="accent2">
              <a:lumMod val="20000"/>
              <a:lumOff val="80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22" name="Ovale 21">
            <a:extLst>
              <a:ext uri="{FF2B5EF4-FFF2-40B4-BE49-F238E27FC236}">
                <a16:creationId xmlns:a16="http://schemas.microsoft.com/office/drawing/2014/main" id="{4A1ACFA2-2DBC-461A-9DEC-D5D2F993CF1F}"/>
              </a:ext>
            </a:extLst>
          </p:cNvPr>
          <p:cNvSpPr/>
          <p:nvPr/>
        </p:nvSpPr>
        <p:spPr>
          <a:xfrm>
            <a:off x="6470650" y="2290763"/>
            <a:ext cx="295275" cy="331787"/>
          </a:xfrm>
          <a:prstGeom prst="ellipse">
            <a:avLst/>
          </a:prstGeom>
          <a:solidFill>
            <a:schemeClr val="accent2">
              <a:lumMod val="50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23" name="Rettangolo 22">
            <a:extLst>
              <a:ext uri="{FF2B5EF4-FFF2-40B4-BE49-F238E27FC236}">
                <a16:creationId xmlns:a16="http://schemas.microsoft.com/office/drawing/2014/main" id="{B63637F1-4295-4807-AB2C-4A64A5B506CD}"/>
              </a:ext>
            </a:extLst>
          </p:cNvPr>
          <p:cNvSpPr/>
          <p:nvPr/>
        </p:nvSpPr>
        <p:spPr>
          <a:xfrm>
            <a:off x="5449888" y="2827338"/>
            <a:ext cx="2376487" cy="84455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85344" tIns="85344" rIns="85344" bIns="85344"/>
          <a:lstStyle>
            <a:lvl1pPr defTabSz="533400">
              <a:defRPr sz="2200" b="1">
                <a:solidFill>
                  <a:schemeClr val="bg1"/>
                </a:solidFill>
                <a:latin typeface="Verdana" charset="0"/>
                <a:ea typeface="Geneva" charset="0"/>
                <a:cs typeface="Geneva" charset="0"/>
              </a:defRPr>
            </a:lvl1pPr>
            <a:lvl2pPr marL="37931725" indent="-37474525" defTabSz="533400">
              <a:defRPr sz="2200" b="1">
                <a:solidFill>
                  <a:schemeClr val="bg1"/>
                </a:solidFill>
                <a:latin typeface="Verdana" charset="0"/>
                <a:ea typeface="Geneva" charset="0"/>
                <a:cs typeface="Geneva" charset="0"/>
              </a:defRPr>
            </a:lvl2pPr>
            <a:lvl3pPr>
              <a:defRPr sz="2200" b="1">
                <a:solidFill>
                  <a:schemeClr val="bg1"/>
                </a:solidFill>
                <a:latin typeface="Verdana" charset="0"/>
                <a:ea typeface="Geneva" charset="0"/>
                <a:cs typeface="Geneva" charset="0"/>
              </a:defRPr>
            </a:lvl3pPr>
            <a:lvl4pPr>
              <a:defRPr sz="2200" b="1">
                <a:solidFill>
                  <a:schemeClr val="bg1"/>
                </a:solidFill>
                <a:latin typeface="Verdana" charset="0"/>
                <a:ea typeface="Geneva" charset="0"/>
                <a:cs typeface="Geneva" charset="0"/>
              </a:defRPr>
            </a:lvl4pPr>
            <a:lvl5pPr>
              <a:defRPr sz="2200" b="1">
                <a:solidFill>
                  <a:schemeClr val="bg1"/>
                </a:solidFill>
                <a:latin typeface="Verdana" charset="0"/>
                <a:ea typeface="Geneva" charset="0"/>
                <a:cs typeface="Geneva" charset="0"/>
              </a:defRPr>
            </a:lvl5pPr>
            <a:lvl6pPr marL="457200" eaLnBrk="0" fontAlgn="base" hangingPunct="0">
              <a:spcBef>
                <a:spcPct val="0"/>
              </a:spcBef>
              <a:spcAft>
                <a:spcPct val="0"/>
              </a:spcAft>
              <a:defRPr sz="2200" b="1">
                <a:solidFill>
                  <a:schemeClr val="bg1"/>
                </a:solidFill>
                <a:latin typeface="Verdana" charset="0"/>
                <a:ea typeface="Geneva" charset="0"/>
                <a:cs typeface="Geneva" charset="0"/>
              </a:defRPr>
            </a:lvl6pPr>
            <a:lvl7pPr marL="914400" eaLnBrk="0" fontAlgn="base" hangingPunct="0">
              <a:spcBef>
                <a:spcPct val="0"/>
              </a:spcBef>
              <a:spcAft>
                <a:spcPct val="0"/>
              </a:spcAft>
              <a:defRPr sz="2200" b="1">
                <a:solidFill>
                  <a:schemeClr val="bg1"/>
                </a:solidFill>
                <a:latin typeface="Verdana" charset="0"/>
                <a:ea typeface="Geneva" charset="0"/>
                <a:cs typeface="Geneva" charset="0"/>
              </a:defRPr>
            </a:lvl7pPr>
            <a:lvl8pPr marL="1371600" eaLnBrk="0" fontAlgn="base" hangingPunct="0">
              <a:spcBef>
                <a:spcPct val="0"/>
              </a:spcBef>
              <a:spcAft>
                <a:spcPct val="0"/>
              </a:spcAft>
              <a:defRPr sz="2200" b="1">
                <a:solidFill>
                  <a:schemeClr val="bg1"/>
                </a:solidFill>
                <a:latin typeface="Verdana" charset="0"/>
                <a:ea typeface="Geneva" charset="0"/>
                <a:cs typeface="Geneva" charset="0"/>
              </a:defRPr>
            </a:lvl8pPr>
            <a:lvl9pPr marL="1828800" eaLnBrk="0" fontAlgn="base" hangingPunct="0">
              <a:spcBef>
                <a:spcPct val="0"/>
              </a:spcBef>
              <a:spcAft>
                <a:spcPct val="0"/>
              </a:spcAft>
              <a:defRPr sz="2200" b="1">
                <a:solidFill>
                  <a:schemeClr val="bg1"/>
                </a:solidFill>
                <a:latin typeface="Verdana" charset="0"/>
                <a:ea typeface="Geneva" charset="0"/>
                <a:cs typeface="Geneva" charset="0"/>
              </a:defRPr>
            </a:lvl9pPr>
          </a:lstStyle>
          <a:p>
            <a:pPr algn="ctr" eaLnBrk="1" hangingPunct="1">
              <a:lnSpc>
                <a:spcPct val="90000"/>
              </a:lnSpc>
              <a:spcAft>
                <a:spcPct val="35000"/>
              </a:spcAft>
              <a:buFont typeface="Times New Roman" charset="0"/>
              <a:buNone/>
              <a:defRPr/>
            </a:pPr>
            <a:r>
              <a:rPr lang="it-IT" altLang="it-IT" sz="1400" b="0">
                <a:solidFill>
                  <a:srgbClr val="000000"/>
                </a:solidFill>
                <a:latin typeface="+mn-lt"/>
              </a:rPr>
              <a:t>1996 - Seconda Conferenza Europea sulle città sostenibili (Lisbona);</a:t>
            </a:r>
          </a:p>
          <a:p>
            <a:pPr algn="ctr" eaLnBrk="1" hangingPunct="1">
              <a:lnSpc>
                <a:spcPct val="90000"/>
              </a:lnSpc>
              <a:spcAft>
                <a:spcPct val="35000"/>
              </a:spcAft>
              <a:buFont typeface="Times New Roman" charset="0"/>
              <a:buNone/>
              <a:defRPr/>
            </a:pPr>
            <a:r>
              <a:rPr lang="it-IT" altLang="it-IT" sz="1400" b="0">
                <a:solidFill>
                  <a:srgbClr val="000000"/>
                </a:solidFill>
                <a:latin typeface="+mn-lt"/>
              </a:rPr>
              <a:t>Conferenza Habitat II (Istambul)</a:t>
            </a:r>
          </a:p>
        </p:txBody>
      </p:sp>
      <p:sp>
        <p:nvSpPr>
          <p:cNvPr id="24" name="Ovale 23">
            <a:extLst>
              <a:ext uri="{FF2B5EF4-FFF2-40B4-BE49-F238E27FC236}">
                <a16:creationId xmlns:a16="http://schemas.microsoft.com/office/drawing/2014/main" id="{EB227D57-17F9-4F42-AEAB-47F88692FD57}"/>
              </a:ext>
            </a:extLst>
          </p:cNvPr>
          <p:cNvSpPr/>
          <p:nvPr/>
        </p:nvSpPr>
        <p:spPr>
          <a:xfrm>
            <a:off x="7380288" y="2246313"/>
            <a:ext cx="295275" cy="331787"/>
          </a:xfrm>
          <a:prstGeom prst="ellipse">
            <a:avLst/>
          </a:prstGeom>
          <a:solidFill>
            <a:schemeClr val="accent2">
              <a:lumMod val="75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grpSp>
        <p:nvGrpSpPr>
          <p:cNvPr id="22542" name="Gruppo 24">
            <a:extLst>
              <a:ext uri="{FF2B5EF4-FFF2-40B4-BE49-F238E27FC236}">
                <a16:creationId xmlns:a16="http://schemas.microsoft.com/office/drawing/2014/main" id="{0BB9D1E2-2823-4DE4-8472-C25616F8C4D5}"/>
              </a:ext>
            </a:extLst>
          </p:cNvPr>
          <p:cNvGrpSpPr>
            <a:grpSpLocks/>
          </p:cNvGrpSpPr>
          <p:nvPr/>
        </p:nvGrpSpPr>
        <p:grpSpPr bwMode="auto">
          <a:xfrm>
            <a:off x="6300788" y="1017588"/>
            <a:ext cx="2628900" cy="1033462"/>
            <a:chOff x="6478533" y="1382553"/>
            <a:chExt cx="1426486" cy="921271"/>
          </a:xfrm>
        </p:grpSpPr>
        <p:sp>
          <p:nvSpPr>
            <p:cNvPr id="26" name="Rettangolo 25">
              <a:extLst>
                <a:ext uri="{FF2B5EF4-FFF2-40B4-BE49-F238E27FC236}">
                  <a16:creationId xmlns:a16="http://schemas.microsoft.com/office/drawing/2014/main" id="{905AEA6F-4E73-467A-9DBC-67098687077B}"/>
                </a:ext>
              </a:extLst>
            </p:cNvPr>
            <p:cNvSpPr/>
            <p:nvPr/>
          </p:nvSpPr>
          <p:spPr>
            <a:xfrm>
              <a:off x="6478533" y="1382553"/>
              <a:ext cx="1426486" cy="92127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7" name="Rettangolo 26">
              <a:extLst>
                <a:ext uri="{FF2B5EF4-FFF2-40B4-BE49-F238E27FC236}">
                  <a16:creationId xmlns:a16="http://schemas.microsoft.com/office/drawing/2014/main" id="{A77A02F8-15D0-45D4-B49D-BAC9ADCCFBE3}"/>
                </a:ext>
              </a:extLst>
            </p:cNvPr>
            <p:cNvSpPr/>
            <p:nvPr/>
          </p:nvSpPr>
          <p:spPr>
            <a:xfrm>
              <a:off x="6510405" y="1477369"/>
              <a:ext cx="1035408" cy="77975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85344" tIns="85344" rIns="85344" bIns="85344" spcCol="1270"/>
            <a:lstStyle/>
            <a:p>
              <a:pPr algn="ctr" defTabSz="533400" eaLnBrk="1" hangingPunct="1">
                <a:lnSpc>
                  <a:spcPct val="90000"/>
                </a:lnSpc>
                <a:spcAft>
                  <a:spcPct val="35000"/>
                </a:spcAft>
                <a:buFont typeface="Times New Roman" charset="0"/>
                <a:buNone/>
                <a:defRPr/>
              </a:pPr>
              <a:r>
                <a:rPr lang="it-IT" sz="1400" dirty="0"/>
                <a:t>1997 - Convenzione Quadro delle Nazioni Unite sui cambiamenti climatici (Kyoto)</a:t>
              </a:r>
            </a:p>
          </p:txBody>
        </p:sp>
      </p:grpSp>
      <p:graphicFrame>
        <p:nvGraphicFramePr>
          <p:cNvPr id="28" name="Diagramma 27">
            <a:extLst>
              <a:ext uri="{FF2B5EF4-FFF2-40B4-BE49-F238E27FC236}">
                <a16:creationId xmlns:a16="http://schemas.microsoft.com/office/drawing/2014/main" id="{D1096EB4-7B33-43EB-982D-5743A98C2FF0}"/>
              </a:ext>
            </a:extLst>
          </p:cNvPr>
          <p:cNvGraphicFramePr/>
          <p:nvPr/>
        </p:nvGraphicFramePr>
        <p:xfrm>
          <a:off x="107504" y="3913415"/>
          <a:ext cx="8906321" cy="29445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cxnSp>
        <p:nvCxnSpPr>
          <p:cNvPr id="22544" name="Connettore 1 31">
            <a:extLst>
              <a:ext uri="{FF2B5EF4-FFF2-40B4-BE49-F238E27FC236}">
                <a16:creationId xmlns:a16="http://schemas.microsoft.com/office/drawing/2014/main" id="{4D7AE73C-D6D0-4AC8-8F91-89E283248AB0}"/>
              </a:ext>
            </a:extLst>
          </p:cNvPr>
          <p:cNvCxnSpPr>
            <a:cxnSpLocks noChangeShapeType="1"/>
          </p:cNvCxnSpPr>
          <p:nvPr/>
        </p:nvCxnSpPr>
        <p:spPr bwMode="auto">
          <a:xfrm>
            <a:off x="900113" y="2014538"/>
            <a:ext cx="0" cy="242887"/>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cxnSp>
        <p:nvCxnSpPr>
          <p:cNvPr id="22545" name="Connettore 1 33">
            <a:extLst>
              <a:ext uri="{FF2B5EF4-FFF2-40B4-BE49-F238E27FC236}">
                <a16:creationId xmlns:a16="http://schemas.microsoft.com/office/drawing/2014/main" id="{E80AD7EC-AAA5-47FB-B5BF-4482527534B6}"/>
              </a:ext>
            </a:extLst>
          </p:cNvPr>
          <p:cNvCxnSpPr>
            <a:cxnSpLocks noChangeShapeType="1"/>
          </p:cNvCxnSpPr>
          <p:nvPr/>
        </p:nvCxnSpPr>
        <p:spPr bwMode="auto">
          <a:xfrm>
            <a:off x="1803400" y="2624138"/>
            <a:ext cx="0" cy="24130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cxnSp>
        <p:nvCxnSpPr>
          <p:cNvPr id="22546" name="Connettore 1 34">
            <a:extLst>
              <a:ext uri="{FF2B5EF4-FFF2-40B4-BE49-F238E27FC236}">
                <a16:creationId xmlns:a16="http://schemas.microsoft.com/office/drawing/2014/main" id="{E72384DA-27D1-4B93-931C-401CAA52515C}"/>
              </a:ext>
            </a:extLst>
          </p:cNvPr>
          <p:cNvCxnSpPr>
            <a:cxnSpLocks noChangeShapeType="1"/>
          </p:cNvCxnSpPr>
          <p:nvPr/>
        </p:nvCxnSpPr>
        <p:spPr bwMode="auto">
          <a:xfrm>
            <a:off x="2744788" y="2028825"/>
            <a:ext cx="0" cy="242888"/>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cxnSp>
        <p:nvCxnSpPr>
          <p:cNvPr id="22547" name="Connettore 1 35">
            <a:extLst>
              <a:ext uri="{FF2B5EF4-FFF2-40B4-BE49-F238E27FC236}">
                <a16:creationId xmlns:a16="http://schemas.microsoft.com/office/drawing/2014/main" id="{F2AF17E5-9BCC-4C78-B784-908BE092A157}"/>
              </a:ext>
            </a:extLst>
          </p:cNvPr>
          <p:cNvCxnSpPr>
            <a:cxnSpLocks noChangeShapeType="1"/>
          </p:cNvCxnSpPr>
          <p:nvPr/>
        </p:nvCxnSpPr>
        <p:spPr bwMode="auto">
          <a:xfrm>
            <a:off x="5351463" y="2014538"/>
            <a:ext cx="0" cy="242887"/>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cxnSp>
        <p:nvCxnSpPr>
          <p:cNvPr id="22548" name="Connettore 1 36">
            <a:extLst>
              <a:ext uri="{FF2B5EF4-FFF2-40B4-BE49-F238E27FC236}">
                <a16:creationId xmlns:a16="http://schemas.microsoft.com/office/drawing/2014/main" id="{A7176187-43C9-47EC-B3F7-8F4CE356450A}"/>
              </a:ext>
            </a:extLst>
          </p:cNvPr>
          <p:cNvCxnSpPr>
            <a:cxnSpLocks noChangeShapeType="1"/>
          </p:cNvCxnSpPr>
          <p:nvPr/>
        </p:nvCxnSpPr>
        <p:spPr bwMode="auto">
          <a:xfrm>
            <a:off x="7531100" y="1998663"/>
            <a:ext cx="0" cy="242887"/>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cxnSp>
        <p:nvCxnSpPr>
          <p:cNvPr id="22549" name="Connettore 1 37">
            <a:extLst>
              <a:ext uri="{FF2B5EF4-FFF2-40B4-BE49-F238E27FC236}">
                <a16:creationId xmlns:a16="http://schemas.microsoft.com/office/drawing/2014/main" id="{F2A518D5-56EA-4AEC-BD4B-34171BAE6B9C}"/>
              </a:ext>
            </a:extLst>
          </p:cNvPr>
          <p:cNvCxnSpPr>
            <a:cxnSpLocks noChangeShapeType="1"/>
          </p:cNvCxnSpPr>
          <p:nvPr/>
        </p:nvCxnSpPr>
        <p:spPr bwMode="auto">
          <a:xfrm>
            <a:off x="6615113" y="2617788"/>
            <a:ext cx="0" cy="242887"/>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cxnSp>
        <p:nvCxnSpPr>
          <p:cNvPr id="22550" name="Connettore 1 38">
            <a:extLst>
              <a:ext uri="{FF2B5EF4-FFF2-40B4-BE49-F238E27FC236}">
                <a16:creationId xmlns:a16="http://schemas.microsoft.com/office/drawing/2014/main" id="{84DD5C46-5722-4AC9-ABFB-06E86D6D48BA}"/>
              </a:ext>
            </a:extLst>
          </p:cNvPr>
          <p:cNvCxnSpPr>
            <a:cxnSpLocks noChangeShapeType="1"/>
          </p:cNvCxnSpPr>
          <p:nvPr/>
        </p:nvCxnSpPr>
        <p:spPr bwMode="auto">
          <a:xfrm>
            <a:off x="3995738" y="2609850"/>
            <a:ext cx="0" cy="241300"/>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sp>
        <p:nvSpPr>
          <p:cNvPr id="21527" name="Rettangolo 42">
            <a:extLst>
              <a:ext uri="{FF2B5EF4-FFF2-40B4-BE49-F238E27FC236}">
                <a16:creationId xmlns:a16="http://schemas.microsoft.com/office/drawing/2014/main" id="{8BF55ADF-D575-4525-88C9-78CA6D004532}"/>
              </a:ext>
            </a:extLst>
          </p:cNvPr>
          <p:cNvSpPr>
            <a:spLocks noChangeArrowheads="1"/>
          </p:cNvSpPr>
          <p:nvPr/>
        </p:nvSpPr>
        <p:spPr bwMode="auto">
          <a:xfrm>
            <a:off x="512763" y="5768975"/>
            <a:ext cx="2592387" cy="1169988"/>
          </a:xfrm>
          <a:prstGeom prst="rect">
            <a:avLst/>
          </a:prstGeom>
          <a:noFill/>
          <a:ln>
            <a:noFill/>
          </a:ln>
        </p:spPr>
        <p:txBody>
          <a:bodyP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9pPr>
          </a:lstStyle>
          <a:p>
            <a:pPr algn="ctr" eaLnBrk="1" hangingPunct="1">
              <a:spcBef>
                <a:spcPct val="0"/>
              </a:spcBef>
              <a:buClrTx/>
              <a:buSzTx/>
              <a:buFontTx/>
              <a:buNone/>
              <a:defRPr/>
            </a:pPr>
            <a:r>
              <a:rPr lang="it-IT" altLang="it-IT" sz="1400" dirty="0">
                <a:latin typeface="+mn-lt"/>
                <a:ea typeface="Geneva"/>
                <a:cs typeface="Geneva"/>
              </a:rPr>
              <a:t>2001 - III Conferenza Ambientale UE (Göteborg);</a:t>
            </a:r>
          </a:p>
          <a:p>
            <a:pPr algn="ctr" eaLnBrk="1" hangingPunct="1">
              <a:spcBef>
                <a:spcPct val="0"/>
              </a:spcBef>
              <a:buClrTx/>
              <a:buSzTx/>
              <a:buFontTx/>
              <a:buNone/>
              <a:defRPr/>
            </a:pPr>
            <a:r>
              <a:rPr lang="it-IT" altLang="it-IT" sz="1400" dirty="0">
                <a:latin typeface="+mn-lt"/>
                <a:ea typeface="Geneva"/>
                <a:cs typeface="Geneva"/>
              </a:rPr>
              <a:t>Dichiarazione Universale sulla Diversità Culturale </a:t>
            </a:r>
          </a:p>
          <a:p>
            <a:pPr algn="ctr" eaLnBrk="1" hangingPunct="1">
              <a:spcBef>
                <a:spcPct val="0"/>
              </a:spcBef>
              <a:buClrTx/>
              <a:buSzTx/>
              <a:buFontTx/>
              <a:buNone/>
              <a:defRPr/>
            </a:pPr>
            <a:endParaRPr lang="it-IT" altLang="it-IT" sz="1400" dirty="0">
              <a:latin typeface="+mn-lt"/>
              <a:ea typeface="Geneva"/>
              <a:cs typeface="Geneva"/>
            </a:endParaRPr>
          </a:p>
        </p:txBody>
      </p:sp>
      <p:sp>
        <p:nvSpPr>
          <p:cNvPr id="44" name="Ovale 43">
            <a:extLst>
              <a:ext uri="{FF2B5EF4-FFF2-40B4-BE49-F238E27FC236}">
                <a16:creationId xmlns:a16="http://schemas.microsoft.com/office/drawing/2014/main" id="{98108A72-EDB0-4504-86A2-100195F7703F}"/>
              </a:ext>
            </a:extLst>
          </p:cNvPr>
          <p:cNvSpPr/>
          <p:nvPr/>
        </p:nvSpPr>
        <p:spPr>
          <a:xfrm>
            <a:off x="1652588" y="5224463"/>
            <a:ext cx="285750" cy="292100"/>
          </a:xfrm>
          <a:prstGeom prst="ellipse">
            <a:avLst/>
          </a:prstGeom>
          <a:solidFill>
            <a:schemeClr val="accent2">
              <a:lumMod val="75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45" name="Ovale 44">
            <a:extLst>
              <a:ext uri="{FF2B5EF4-FFF2-40B4-BE49-F238E27FC236}">
                <a16:creationId xmlns:a16="http://schemas.microsoft.com/office/drawing/2014/main" id="{63330EC3-EE6D-4A2A-BBAC-71BE58109444}"/>
              </a:ext>
            </a:extLst>
          </p:cNvPr>
          <p:cNvSpPr/>
          <p:nvPr/>
        </p:nvSpPr>
        <p:spPr>
          <a:xfrm>
            <a:off x="2859088" y="5156200"/>
            <a:ext cx="285750" cy="292100"/>
          </a:xfrm>
          <a:prstGeom prst="ellipse">
            <a:avLst/>
          </a:prstGeom>
          <a:solidFill>
            <a:schemeClr val="accent2">
              <a:lumMod val="60000"/>
              <a:lumOff val="40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cxnSp>
        <p:nvCxnSpPr>
          <p:cNvPr id="22554" name="Connettore 1 45">
            <a:extLst>
              <a:ext uri="{FF2B5EF4-FFF2-40B4-BE49-F238E27FC236}">
                <a16:creationId xmlns:a16="http://schemas.microsoft.com/office/drawing/2014/main" id="{476A2EF6-1807-4399-9201-FF949B2BF2E6}"/>
              </a:ext>
            </a:extLst>
          </p:cNvPr>
          <p:cNvCxnSpPr>
            <a:cxnSpLocks noChangeShapeType="1"/>
          </p:cNvCxnSpPr>
          <p:nvPr/>
        </p:nvCxnSpPr>
        <p:spPr bwMode="auto">
          <a:xfrm>
            <a:off x="925513" y="4941888"/>
            <a:ext cx="0" cy="214312"/>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cxnSp>
        <p:nvCxnSpPr>
          <p:cNvPr id="22555" name="Connettore 1 46">
            <a:extLst>
              <a:ext uri="{FF2B5EF4-FFF2-40B4-BE49-F238E27FC236}">
                <a16:creationId xmlns:a16="http://schemas.microsoft.com/office/drawing/2014/main" id="{7BD7B8C2-8F86-45BE-AD47-6EF7995E0FD5}"/>
              </a:ext>
            </a:extLst>
          </p:cNvPr>
          <p:cNvCxnSpPr>
            <a:cxnSpLocks noChangeShapeType="1"/>
          </p:cNvCxnSpPr>
          <p:nvPr/>
        </p:nvCxnSpPr>
        <p:spPr bwMode="auto">
          <a:xfrm>
            <a:off x="1803400" y="5527675"/>
            <a:ext cx="0" cy="214313"/>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cxnSp>
        <p:nvCxnSpPr>
          <p:cNvPr id="22556" name="Connettore 1 47">
            <a:extLst>
              <a:ext uri="{FF2B5EF4-FFF2-40B4-BE49-F238E27FC236}">
                <a16:creationId xmlns:a16="http://schemas.microsoft.com/office/drawing/2014/main" id="{8B0DF397-B420-4C65-A554-2EAC3C4409AE}"/>
              </a:ext>
            </a:extLst>
          </p:cNvPr>
          <p:cNvCxnSpPr>
            <a:cxnSpLocks noChangeShapeType="1"/>
          </p:cNvCxnSpPr>
          <p:nvPr/>
        </p:nvCxnSpPr>
        <p:spPr bwMode="auto">
          <a:xfrm>
            <a:off x="3000375" y="4933950"/>
            <a:ext cx="0" cy="214313"/>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sp>
        <p:nvSpPr>
          <p:cNvPr id="21533" name="Rettangolo 57">
            <a:extLst>
              <a:ext uri="{FF2B5EF4-FFF2-40B4-BE49-F238E27FC236}">
                <a16:creationId xmlns:a16="http://schemas.microsoft.com/office/drawing/2014/main" id="{26D35CDF-7AD1-4892-8B83-82B236FA3666}"/>
              </a:ext>
            </a:extLst>
          </p:cNvPr>
          <p:cNvSpPr>
            <a:spLocks noChangeArrowheads="1"/>
          </p:cNvSpPr>
          <p:nvPr/>
        </p:nvSpPr>
        <p:spPr bwMode="auto">
          <a:xfrm>
            <a:off x="1893888" y="4214813"/>
            <a:ext cx="2206625" cy="954087"/>
          </a:xfrm>
          <a:prstGeom prst="rect">
            <a:avLst/>
          </a:prstGeom>
          <a:noFill/>
          <a:ln>
            <a:noFill/>
          </a:ln>
        </p:spPr>
        <p:txBody>
          <a:bodyP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9pPr>
          </a:lstStyle>
          <a:p>
            <a:pPr algn="ctr" eaLnBrk="1" hangingPunct="1">
              <a:spcBef>
                <a:spcPct val="0"/>
              </a:spcBef>
              <a:buClrTx/>
              <a:buSzTx/>
              <a:buFontTx/>
              <a:buNone/>
              <a:defRPr/>
            </a:pPr>
            <a:r>
              <a:rPr lang="it-IT" altLang="it-IT" sz="1400">
                <a:latin typeface="+mn-lt"/>
                <a:ea typeface="Geneva"/>
                <a:cs typeface="Geneva"/>
              </a:rPr>
              <a:t>2002 - </a:t>
            </a:r>
            <a:r>
              <a:rPr lang="en-GB" altLang="it-IT" sz="1400">
                <a:latin typeface="+mn-lt"/>
                <a:ea typeface="Geneva"/>
                <a:cs typeface="Geneva"/>
              </a:rPr>
              <a:t>World Summit on Sustainable Development (Johannesburg)</a:t>
            </a:r>
            <a:endParaRPr lang="it-IT" altLang="it-IT" sz="1400">
              <a:latin typeface="+mn-lt"/>
              <a:ea typeface="Geneva"/>
              <a:cs typeface="Geneva"/>
            </a:endParaRPr>
          </a:p>
          <a:p>
            <a:pPr algn="ctr" eaLnBrk="1" hangingPunct="1">
              <a:spcBef>
                <a:spcPct val="0"/>
              </a:spcBef>
              <a:buClrTx/>
              <a:buSzTx/>
              <a:buFontTx/>
              <a:buNone/>
              <a:defRPr/>
            </a:pPr>
            <a:endParaRPr lang="it-IT" altLang="it-IT" sz="1400">
              <a:latin typeface="+mn-lt"/>
              <a:ea typeface="Geneva"/>
              <a:cs typeface="Geneva"/>
            </a:endParaRPr>
          </a:p>
        </p:txBody>
      </p:sp>
      <p:sp>
        <p:nvSpPr>
          <p:cNvPr id="21534" name="Rettangolo 58">
            <a:extLst>
              <a:ext uri="{FF2B5EF4-FFF2-40B4-BE49-F238E27FC236}">
                <a16:creationId xmlns:a16="http://schemas.microsoft.com/office/drawing/2014/main" id="{E20F4F1A-75FE-4777-95C4-2270FD1B7AC6}"/>
              </a:ext>
            </a:extLst>
          </p:cNvPr>
          <p:cNvSpPr>
            <a:spLocks noChangeArrowheads="1"/>
          </p:cNvSpPr>
          <p:nvPr/>
        </p:nvSpPr>
        <p:spPr bwMode="auto">
          <a:xfrm>
            <a:off x="3230563" y="5689600"/>
            <a:ext cx="1819275" cy="738188"/>
          </a:xfrm>
          <a:prstGeom prst="rect">
            <a:avLst/>
          </a:prstGeom>
          <a:noFill/>
          <a:ln>
            <a:noFill/>
          </a:ln>
        </p:spPr>
        <p:txBody>
          <a:bodyP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9pPr>
          </a:lstStyle>
          <a:p>
            <a:pPr algn="ctr" eaLnBrk="1" hangingPunct="1">
              <a:spcBef>
                <a:spcPct val="0"/>
              </a:spcBef>
              <a:buClrTx/>
              <a:buSzTx/>
              <a:buFontTx/>
              <a:buNone/>
              <a:defRPr/>
            </a:pPr>
            <a:r>
              <a:rPr lang="it-IT" altLang="it-IT" sz="1400">
                <a:latin typeface="+mn-lt"/>
                <a:ea typeface="Geneva"/>
                <a:cs typeface="Geneva"/>
              </a:rPr>
              <a:t>2004 - IV Conferenza Europea sulle città sostenibili (Aalborg)</a:t>
            </a:r>
          </a:p>
        </p:txBody>
      </p:sp>
      <p:sp>
        <p:nvSpPr>
          <p:cNvPr id="60" name="Ovale 59">
            <a:extLst>
              <a:ext uri="{FF2B5EF4-FFF2-40B4-BE49-F238E27FC236}">
                <a16:creationId xmlns:a16="http://schemas.microsoft.com/office/drawing/2014/main" id="{DEF17FD0-0837-4856-AD64-4DCDA4A0EDE0}"/>
              </a:ext>
            </a:extLst>
          </p:cNvPr>
          <p:cNvSpPr/>
          <p:nvPr/>
        </p:nvSpPr>
        <p:spPr>
          <a:xfrm>
            <a:off x="3997325" y="5237163"/>
            <a:ext cx="287338" cy="290512"/>
          </a:xfrm>
          <a:prstGeom prst="ellipse">
            <a:avLst/>
          </a:prstGeom>
          <a:solidFill>
            <a:schemeClr val="accent2">
              <a:lumMod val="40000"/>
              <a:lumOff val="60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cxnSp>
        <p:nvCxnSpPr>
          <p:cNvPr id="22560" name="Connettore 1 60">
            <a:extLst>
              <a:ext uri="{FF2B5EF4-FFF2-40B4-BE49-F238E27FC236}">
                <a16:creationId xmlns:a16="http://schemas.microsoft.com/office/drawing/2014/main" id="{EC763B47-B99C-4AAA-88B3-1CBEDFC81731}"/>
              </a:ext>
            </a:extLst>
          </p:cNvPr>
          <p:cNvCxnSpPr>
            <a:cxnSpLocks noChangeShapeType="1"/>
          </p:cNvCxnSpPr>
          <p:nvPr/>
        </p:nvCxnSpPr>
        <p:spPr bwMode="auto">
          <a:xfrm>
            <a:off x="4152900" y="5541963"/>
            <a:ext cx="0" cy="214312"/>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cxnSp>
        <p:nvCxnSpPr>
          <p:cNvPr id="22561" name="Connettore 1 61">
            <a:extLst>
              <a:ext uri="{FF2B5EF4-FFF2-40B4-BE49-F238E27FC236}">
                <a16:creationId xmlns:a16="http://schemas.microsoft.com/office/drawing/2014/main" id="{4D2F646E-24F6-4F50-A639-B3C50B9508EA}"/>
              </a:ext>
            </a:extLst>
          </p:cNvPr>
          <p:cNvCxnSpPr>
            <a:cxnSpLocks noChangeShapeType="1"/>
          </p:cNvCxnSpPr>
          <p:nvPr/>
        </p:nvCxnSpPr>
        <p:spPr bwMode="auto">
          <a:xfrm>
            <a:off x="5167313" y="4933950"/>
            <a:ext cx="0" cy="214313"/>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sp>
        <p:nvSpPr>
          <p:cNvPr id="21538" name="Rettangolo 62">
            <a:extLst>
              <a:ext uri="{FF2B5EF4-FFF2-40B4-BE49-F238E27FC236}">
                <a16:creationId xmlns:a16="http://schemas.microsoft.com/office/drawing/2014/main" id="{7B756049-6FBD-4475-A42F-3E33C94FC815}"/>
              </a:ext>
            </a:extLst>
          </p:cNvPr>
          <p:cNvSpPr>
            <a:spLocks noChangeArrowheads="1"/>
          </p:cNvSpPr>
          <p:nvPr/>
        </p:nvSpPr>
        <p:spPr bwMode="auto">
          <a:xfrm>
            <a:off x="4114800" y="4208463"/>
            <a:ext cx="2100263" cy="738187"/>
          </a:xfrm>
          <a:prstGeom prst="rect">
            <a:avLst/>
          </a:prstGeom>
          <a:noFill/>
          <a:ln>
            <a:noFill/>
          </a:ln>
        </p:spPr>
        <p:txBody>
          <a:bodyP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9pPr>
          </a:lstStyle>
          <a:p>
            <a:pPr algn="ctr" eaLnBrk="1" hangingPunct="1">
              <a:spcBef>
                <a:spcPct val="0"/>
              </a:spcBef>
              <a:buClrTx/>
              <a:buSzTx/>
              <a:buFontTx/>
              <a:buNone/>
              <a:defRPr/>
            </a:pPr>
            <a:r>
              <a:rPr lang="it-IT" altLang="it-IT" sz="1400">
                <a:latin typeface="+mn-lt"/>
                <a:ea typeface="Geneva"/>
                <a:cs typeface="Geneva"/>
              </a:rPr>
              <a:t>2005 - Rilancio della strategia di Lisbona (1996) (Lussemburgo)</a:t>
            </a:r>
          </a:p>
        </p:txBody>
      </p:sp>
      <p:sp>
        <p:nvSpPr>
          <p:cNvPr id="64" name="Ovale 63">
            <a:extLst>
              <a:ext uri="{FF2B5EF4-FFF2-40B4-BE49-F238E27FC236}">
                <a16:creationId xmlns:a16="http://schemas.microsoft.com/office/drawing/2014/main" id="{77C20668-4F3E-4268-B0BC-6E2A3C91B8B6}"/>
              </a:ext>
            </a:extLst>
          </p:cNvPr>
          <p:cNvSpPr/>
          <p:nvPr/>
        </p:nvSpPr>
        <p:spPr>
          <a:xfrm>
            <a:off x="5018088" y="5154613"/>
            <a:ext cx="285750" cy="292100"/>
          </a:xfrm>
          <a:prstGeom prst="ellipse">
            <a:avLst/>
          </a:prstGeom>
          <a:solidFill>
            <a:schemeClr val="accent2">
              <a:lumMod val="20000"/>
              <a:lumOff val="80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65" name="Ovale 64">
            <a:extLst>
              <a:ext uri="{FF2B5EF4-FFF2-40B4-BE49-F238E27FC236}">
                <a16:creationId xmlns:a16="http://schemas.microsoft.com/office/drawing/2014/main" id="{E580E1F2-5AAD-4311-93D8-039014D17A0E}"/>
              </a:ext>
            </a:extLst>
          </p:cNvPr>
          <p:cNvSpPr/>
          <p:nvPr/>
        </p:nvSpPr>
        <p:spPr>
          <a:xfrm>
            <a:off x="6156325" y="5203825"/>
            <a:ext cx="285750" cy="292100"/>
          </a:xfrm>
          <a:prstGeom prst="ellipse">
            <a:avLst/>
          </a:prstGeom>
          <a:solidFill>
            <a:schemeClr val="accent2">
              <a:lumMod val="50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cxnSp>
        <p:nvCxnSpPr>
          <p:cNvPr id="22565" name="Connettore 1 65">
            <a:extLst>
              <a:ext uri="{FF2B5EF4-FFF2-40B4-BE49-F238E27FC236}">
                <a16:creationId xmlns:a16="http://schemas.microsoft.com/office/drawing/2014/main" id="{2DF4F1BC-61D2-49BA-AB5C-1AFFCD258C47}"/>
              </a:ext>
            </a:extLst>
          </p:cNvPr>
          <p:cNvCxnSpPr>
            <a:cxnSpLocks noChangeShapeType="1"/>
          </p:cNvCxnSpPr>
          <p:nvPr/>
        </p:nvCxnSpPr>
        <p:spPr bwMode="auto">
          <a:xfrm>
            <a:off x="6313488" y="5483225"/>
            <a:ext cx="0" cy="214313"/>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sp>
        <p:nvSpPr>
          <p:cNvPr id="21542" name="Rettangolo 66">
            <a:extLst>
              <a:ext uri="{FF2B5EF4-FFF2-40B4-BE49-F238E27FC236}">
                <a16:creationId xmlns:a16="http://schemas.microsoft.com/office/drawing/2014/main" id="{3F8ADCAB-00E0-4F09-8BA8-8EB8DC421652}"/>
              </a:ext>
            </a:extLst>
          </p:cNvPr>
          <p:cNvSpPr>
            <a:spLocks noChangeArrowheads="1"/>
          </p:cNvSpPr>
          <p:nvPr/>
        </p:nvSpPr>
        <p:spPr bwMode="auto">
          <a:xfrm>
            <a:off x="6156325" y="4149725"/>
            <a:ext cx="2336800" cy="738188"/>
          </a:xfrm>
          <a:prstGeom prst="rect">
            <a:avLst/>
          </a:prstGeom>
          <a:noFill/>
          <a:ln>
            <a:noFill/>
          </a:ln>
        </p:spPr>
        <p:txBody>
          <a:bodyP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9pPr>
          </a:lstStyle>
          <a:p>
            <a:pPr algn="ctr" eaLnBrk="1" hangingPunct="1">
              <a:spcBef>
                <a:spcPct val="0"/>
              </a:spcBef>
              <a:buClrTx/>
              <a:buSzTx/>
              <a:buFontTx/>
              <a:buNone/>
              <a:defRPr/>
            </a:pPr>
            <a:r>
              <a:rPr lang="it-IT" altLang="it-IT" sz="1400" dirty="0">
                <a:latin typeface="+mn-lt"/>
                <a:ea typeface="Geneva"/>
                <a:cs typeface="Geneva"/>
              </a:rPr>
              <a:t>2012 - Conferenza sullo sviluppo sostenibile </a:t>
            </a:r>
            <a:r>
              <a:rPr lang="it-IT" altLang="it-IT" sz="1400" i="1" dirty="0">
                <a:latin typeface="+mn-lt"/>
                <a:ea typeface="Geneva"/>
                <a:cs typeface="Geneva"/>
              </a:rPr>
              <a:t>Rio+20 </a:t>
            </a:r>
          </a:p>
          <a:p>
            <a:pPr algn="ctr" eaLnBrk="1" hangingPunct="1">
              <a:spcBef>
                <a:spcPct val="0"/>
              </a:spcBef>
              <a:buClrTx/>
              <a:buSzTx/>
              <a:buFontTx/>
              <a:buNone/>
              <a:defRPr/>
            </a:pPr>
            <a:r>
              <a:rPr lang="it-IT" altLang="it-IT" sz="1400" dirty="0">
                <a:latin typeface="+mn-lt"/>
                <a:ea typeface="Geneva"/>
                <a:cs typeface="Geneva"/>
              </a:rPr>
              <a:t>(Rio de Janeiro)</a:t>
            </a:r>
          </a:p>
        </p:txBody>
      </p:sp>
      <p:sp>
        <p:nvSpPr>
          <p:cNvPr id="68" name="Ovale 67">
            <a:extLst>
              <a:ext uri="{FF2B5EF4-FFF2-40B4-BE49-F238E27FC236}">
                <a16:creationId xmlns:a16="http://schemas.microsoft.com/office/drawing/2014/main" id="{082C1A12-B2F2-4ACE-944B-A78BC567855C}"/>
              </a:ext>
            </a:extLst>
          </p:cNvPr>
          <p:cNvSpPr/>
          <p:nvPr/>
        </p:nvSpPr>
        <p:spPr>
          <a:xfrm>
            <a:off x="7283450" y="5138738"/>
            <a:ext cx="285750" cy="292100"/>
          </a:xfrm>
          <a:prstGeom prst="ellipse">
            <a:avLst/>
          </a:prstGeom>
          <a:solidFill>
            <a:schemeClr val="accent2">
              <a:lumMod val="50000"/>
            </a:schemeClr>
          </a:solidFill>
        </p:spPr>
        <p:style>
          <a:lnRef idx="2">
            <a:schemeClr val="lt1">
              <a:hueOff val="0"/>
              <a:satOff val="0"/>
              <a:lumOff val="0"/>
              <a:alphaOff val="0"/>
            </a:schemeClr>
          </a:lnRef>
          <a:fillRef idx="1">
            <a:schemeClr val="accent2">
              <a:shade val="50000"/>
              <a:hueOff val="0"/>
              <a:satOff val="0"/>
              <a:lumOff val="0"/>
              <a:alphaOff val="0"/>
            </a:schemeClr>
          </a:fillRef>
          <a:effectRef idx="0">
            <a:schemeClr val="accent2">
              <a:shade val="50000"/>
              <a:hueOff val="0"/>
              <a:satOff val="0"/>
              <a:lumOff val="0"/>
              <a:alphaOff val="0"/>
            </a:schemeClr>
          </a:effectRef>
          <a:fontRef idx="minor">
            <a:schemeClr val="lt1"/>
          </a:fontRef>
        </p:style>
      </p:sp>
      <p:sp>
        <p:nvSpPr>
          <p:cNvPr id="21544" name="Rettangolo 68">
            <a:extLst>
              <a:ext uri="{FF2B5EF4-FFF2-40B4-BE49-F238E27FC236}">
                <a16:creationId xmlns:a16="http://schemas.microsoft.com/office/drawing/2014/main" id="{3C5F15DE-470B-40CC-A99B-EA4867935505}"/>
              </a:ext>
            </a:extLst>
          </p:cNvPr>
          <p:cNvSpPr>
            <a:spLocks noChangeArrowheads="1"/>
          </p:cNvSpPr>
          <p:nvPr/>
        </p:nvSpPr>
        <p:spPr bwMode="auto">
          <a:xfrm>
            <a:off x="5148263" y="5713413"/>
            <a:ext cx="2327275" cy="954087"/>
          </a:xfrm>
          <a:prstGeom prst="rect">
            <a:avLst/>
          </a:prstGeom>
          <a:noFill/>
          <a:ln>
            <a:noFill/>
          </a:ln>
        </p:spPr>
        <p:txBody>
          <a:bodyPr>
            <a:spAutoFit/>
          </a:bodyPr>
          <a:lstStyle>
            <a:lvl1pPr eaLnBrk="0" hangingPunct="0">
              <a:spcBef>
                <a:spcPts val="600"/>
              </a:spcBef>
              <a:buClr>
                <a:schemeClr val="accent1"/>
              </a:buClr>
              <a:buSzPct val="76000"/>
              <a:buFont typeface="Wingdings 3" pitchFamily="18" charset="2"/>
              <a:buChar char=""/>
              <a:defRPr sz="2600">
                <a:solidFill>
                  <a:schemeClr val="tx1"/>
                </a:solidFill>
                <a:latin typeface="Calibri" pitchFamily="34" charset="0"/>
              </a:defRPr>
            </a:lvl1pPr>
            <a:lvl2pPr marL="742950" indent="-285750" eaLnBrk="0" hangingPunct="0">
              <a:spcBef>
                <a:spcPts val="500"/>
              </a:spcBef>
              <a:buClr>
                <a:schemeClr val="accent2"/>
              </a:buClr>
              <a:buSzPct val="76000"/>
              <a:buFont typeface="Wingdings 3" pitchFamily="18" charset="2"/>
              <a:buChar char=""/>
              <a:defRPr sz="2300">
                <a:solidFill>
                  <a:schemeClr val="tx2"/>
                </a:solidFill>
                <a:latin typeface="Calibri" pitchFamily="34" charset="0"/>
              </a:defRPr>
            </a:lvl2pPr>
            <a:lvl3pPr marL="1143000" indent="-228600" eaLnBrk="0" hangingPunct="0">
              <a:spcBef>
                <a:spcPts val="500"/>
              </a:spcBef>
              <a:buClr>
                <a:srgbClr val="BCBCBC"/>
              </a:buClr>
              <a:buSzPct val="76000"/>
              <a:buFont typeface="Wingdings 3" pitchFamily="18" charset="2"/>
              <a:buChar char=""/>
              <a:defRPr sz="2000">
                <a:solidFill>
                  <a:schemeClr val="tx1"/>
                </a:solidFill>
                <a:latin typeface="Calibri" pitchFamily="34" charset="0"/>
              </a:defRPr>
            </a:lvl3pPr>
            <a:lvl4pPr marL="1600200" indent="-228600" eaLnBrk="0" hangingPunct="0">
              <a:spcBef>
                <a:spcPts val="400"/>
              </a:spcBef>
              <a:buClr>
                <a:srgbClr val="8BA2B4"/>
              </a:buClr>
              <a:buSzPct val="70000"/>
              <a:buFont typeface="Wingdings" pitchFamily="2" charset="2"/>
              <a:buChar char=""/>
              <a:defRPr>
                <a:solidFill>
                  <a:schemeClr val="tx1"/>
                </a:solidFill>
                <a:latin typeface="Calibri" pitchFamily="34" charset="0"/>
              </a:defRPr>
            </a:lvl4pPr>
            <a:lvl5pPr marL="2057400" indent="-228600" eaLnBrk="0" hangingPunct="0">
              <a:spcBef>
                <a:spcPts val="300"/>
              </a:spcBef>
              <a:buClr>
                <a:schemeClr val="accent2"/>
              </a:buClr>
              <a:buSzPct val="70000"/>
              <a:buFont typeface="Wingdings" pitchFamily="2" charset="2"/>
              <a:buChar char=""/>
              <a:defRPr sz="1600">
                <a:solidFill>
                  <a:schemeClr val="tx1"/>
                </a:solidFill>
                <a:latin typeface="Calibri" pitchFamily="34" charset="0"/>
              </a:defRPr>
            </a:lvl5pPr>
            <a:lvl6pPr marL="25146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6pPr>
            <a:lvl7pPr marL="29718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7pPr>
            <a:lvl8pPr marL="34290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8pPr>
            <a:lvl9pPr marL="3886200" indent="-228600" eaLnBrk="0" fontAlgn="base" hangingPunct="0">
              <a:spcBef>
                <a:spcPts val="300"/>
              </a:spcBef>
              <a:spcAft>
                <a:spcPct val="0"/>
              </a:spcAft>
              <a:buClr>
                <a:schemeClr val="accent2"/>
              </a:buClr>
              <a:buSzPct val="70000"/>
              <a:buFont typeface="Wingdings" pitchFamily="2" charset="2"/>
              <a:buChar char=""/>
              <a:defRPr sz="1600">
                <a:solidFill>
                  <a:schemeClr val="tx1"/>
                </a:solidFill>
                <a:latin typeface="Calibri" pitchFamily="34" charset="0"/>
              </a:defRPr>
            </a:lvl9pPr>
          </a:lstStyle>
          <a:p>
            <a:pPr algn="ctr" eaLnBrk="1" hangingPunct="1">
              <a:spcBef>
                <a:spcPct val="0"/>
              </a:spcBef>
              <a:buClrTx/>
              <a:buSzTx/>
              <a:buFontTx/>
              <a:buNone/>
              <a:defRPr/>
            </a:pPr>
            <a:r>
              <a:rPr lang="it-IT" altLang="it-IT" sz="1400" dirty="0">
                <a:latin typeface="+mn-lt"/>
                <a:ea typeface="Geneva"/>
                <a:cs typeface="Geneva"/>
              </a:rPr>
              <a:t>2009 - XV Conferenza delle Nazioni Unite dedicata al clima (</a:t>
            </a:r>
            <a:r>
              <a:rPr lang="it-IT" altLang="it-IT" sz="1400" dirty="0" err="1">
                <a:latin typeface="+mn-lt"/>
                <a:ea typeface="Geneva"/>
                <a:cs typeface="Geneva"/>
              </a:rPr>
              <a:t>Copenhagen</a:t>
            </a:r>
            <a:r>
              <a:rPr lang="it-IT" altLang="it-IT" sz="1400" dirty="0">
                <a:latin typeface="+mn-lt"/>
                <a:ea typeface="Geneva"/>
                <a:cs typeface="Geneva"/>
              </a:rPr>
              <a:t>)</a:t>
            </a:r>
          </a:p>
          <a:p>
            <a:pPr algn="ctr" eaLnBrk="1" hangingPunct="1">
              <a:spcBef>
                <a:spcPct val="0"/>
              </a:spcBef>
              <a:buClrTx/>
              <a:buSzTx/>
              <a:buFontTx/>
              <a:buNone/>
              <a:defRPr/>
            </a:pPr>
            <a:endParaRPr lang="it-IT" altLang="it-IT" sz="1400" dirty="0">
              <a:latin typeface="+mn-lt"/>
              <a:ea typeface="Geneva"/>
              <a:cs typeface="Geneva"/>
            </a:endParaRPr>
          </a:p>
        </p:txBody>
      </p:sp>
      <p:cxnSp>
        <p:nvCxnSpPr>
          <p:cNvPr id="22569" name="Connettore 1 69">
            <a:extLst>
              <a:ext uri="{FF2B5EF4-FFF2-40B4-BE49-F238E27FC236}">
                <a16:creationId xmlns:a16="http://schemas.microsoft.com/office/drawing/2014/main" id="{272FCA20-5C6E-40D3-92F6-33F76546F62F}"/>
              </a:ext>
            </a:extLst>
          </p:cNvPr>
          <p:cNvCxnSpPr>
            <a:cxnSpLocks noChangeShapeType="1"/>
          </p:cNvCxnSpPr>
          <p:nvPr/>
        </p:nvCxnSpPr>
        <p:spPr bwMode="auto">
          <a:xfrm>
            <a:off x="7439025" y="4933950"/>
            <a:ext cx="0" cy="214313"/>
          </a:xfrm>
          <a:prstGeom prst="line">
            <a:avLst/>
          </a:prstGeom>
          <a:noFill/>
          <a:ln w="22225">
            <a:solidFill>
              <a:schemeClr val="bg1"/>
            </a:solidFill>
            <a:round/>
            <a:headEnd/>
            <a:tailEnd/>
          </a:ln>
          <a:extLst>
            <a:ext uri="{909E8E84-426E-40DD-AFC4-6F175D3DCCD1}">
              <a14:hiddenFill xmlns:a14="http://schemas.microsoft.com/office/drawing/2010/main">
                <a:noFill/>
              </a14:hiddenFill>
            </a:ext>
          </a:extLst>
        </p:spPr>
      </p:cxnSp>
      <p:sp>
        <p:nvSpPr>
          <p:cNvPr id="22570" name="Rettangolo 70">
            <a:extLst>
              <a:ext uri="{FF2B5EF4-FFF2-40B4-BE49-F238E27FC236}">
                <a16:creationId xmlns:a16="http://schemas.microsoft.com/office/drawing/2014/main" id="{A9533DA6-ADF3-490E-B512-24EB7D61A644}"/>
              </a:ext>
            </a:extLst>
          </p:cNvPr>
          <p:cNvSpPr>
            <a:spLocks noChangeArrowheads="1"/>
          </p:cNvSpPr>
          <p:nvPr/>
        </p:nvSpPr>
        <p:spPr bwMode="auto">
          <a:xfrm>
            <a:off x="5219700" y="5124450"/>
            <a:ext cx="10080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1600">
                <a:latin typeface="Verdana" panose="020B0604030504040204" pitchFamily="34" charset="0"/>
                <a:ea typeface="Geneva"/>
                <a:cs typeface="Geneva"/>
              </a:rPr>
              <a:t>…</a:t>
            </a:r>
          </a:p>
        </p:txBody>
      </p:sp>
      <p:sp>
        <p:nvSpPr>
          <p:cNvPr id="22571" name="Rettangolo 71">
            <a:extLst>
              <a:ext uri="{FF2B5EF4-FFF2-40B4-BE49-F238E27FC236}">
                <a16:creationId xmlns:a16="http://schemas.microsoft.com/office/drawing/2014/main" id="{1ED7EF7E-1838-410F-A691-1363214D7993}"/>
              </a:ext>
            </a:extLst>
          </p:cNvPr>
          <p:cNvSpPr>
            <a:spLocks noChangeArrowheads="1"/>
          </p:cNvSpPr>
          <p:nvPr/>
        </p:nvSpPr>
        <p:spPr bwMode="auto">
          <a:xfrm>
            <a:off x="7812088" y="5124450"/>
            <a:ext cx="10080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1600">
                <a:latin typeface="Verdana" panose="020B0604030504040204" pitchFamily="34" charset="0"/>
                <a:ea typeface="Geneva"/>
                <a:cs typeface="Geneva"/>
              </a:rPr>
              <a:t>…</a:t>
            </a:r>
          </a:p>
        </p:txBody>
      </p:sp>
      <p:sp>
        <p:nvSpPr>
          <p:cNvPr id="22572" name="Rettangolo 72">
            <a:extLst>
              <a:ext uri="{FF2B5EF4-FFF2-40B4-BE49-F238E27FC236}">
                <a16:creationId xmlns:a16="http://schemas.microsoft.com/office/drawing/2014/main" id="{ACDA62CC-6406-4C14-AF2E-39DAAC0D4A26}"/>
              </a:ext>
            </a:extLst>
          </p:cNvPr>
          <p:cNvSpPr>
            <a:spLocks noChangeArrowheads="1"/>
          </p:cNvSpPr>
          <p:nvPr/>
        </p:nvSpPr>
        <p:spPr bwMode="auto">
          <a:xfrm>
            <a:off x="7812088" y="2162175"/>
            <a:ext cx="100806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it-IT" altLang="it-IT" sz="1600">
                <a:latin typeface="Verdana" panose="020B0604030504040204" pitchFamily="34" charset="0"/>
                <a:ea typeface="Geneva"/>
                <a:cs typeface="Geneva"/>
              </a:rPr>
              <a:t>…</a:t>
            </a:r>
          </a:p>
        </p:txBody>
      </p:sp>
      <p:sp>
        <p:nvSpPr>
          <p:cNvPr id="22573" name="Titolo 6">
            <a:extLst>
              <a:ext uri="{FF2B5EF4-FFF2-40B4-BE49-F238E27FC236}">
                <a16:creationId xmlns:a16="http://schemas.microsoft.com/office/drawing/2014/main" id="{6B5911C6-8380-4E19-A58D-B889BA6EE9DC}"/>
              </a:ext>
            </a:extLst>
          </p:cNvPr>
          <p:cNvSpPr txBox="1">
            <a:spLocks/>
          </p:cNvSpPr>
          <p:nvPr/>
        </p:nvSpPr>
        <p:spPr bwMode="auto">
          <a:xfrm>
            <a:off x="457200" y="285750"/>
            <a:ext cx="86868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it-IT" altLang="it-IT" sz="3200" b="1">
                <a:solidFill>
                  <a:srgbClr val="3E5D78"/>
                </a:solidFill>
                <a:latin typeface="Calibri" panose="020F0502020204030204" pitchFamily="34" charset="0"/>
              </a:rPr>
              <a:t>Le tappe dello sviluppo sostenibile</a:t>
            </a:r>
          </a:p>
        </p:txBody>
      </p:sp>
      <p:sp>
        <p:nvSpPr>
          <p:cNvPr id="22574" name="Segnaposto numero diapositiva 28">
            <a:extLst>
              <a:ext uri="{FF2B5EF4-FFF2-40B4-BE49-F238E27FC236}">
                <a16:creationId xmlns:a16="http://schemas.microsoft.com/office/drawing/2014/main" id="{90B9F7E7-57B0-47B5-AC4B-900B77DCFBCF}"/>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335239C4-6A39-4913-9557-69167DD2BEB9}" type="slidenum">
              <a:rPr lang="it-IT" altLang="it-IT">
                <a:solidFill>
                  <a:srgbClr val="464653"/>
                </a:solidFill>
              </a:rPr>
              <a:pPr/>
              <a:t>9</a:t>
            </a:fld>
            <a:endParaRPr lang="it-IT" altLang="it-IT">
              <a:solidFill>
                <a:srgbClr val="464653"/>
              </a:solidFill>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atellite">
  <a:themeElements>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omposi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omposi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2.xml><?xml version="1.0" encoding="utf-8"?>
<a:themeOverride xmlns:a="http://schemas.openxmlformats.org/drawingml/2006/main">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omposi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ppt/theme/themeOverride3.xml><?xml version="1.0" encoding="utf-8"?>
<a:themeOverride xmlns:a="http://schemas.openxmlformats.org/drawingml/2006/main">
  <a:clrScheme name="Satellite">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Composito">
    <a:maj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tellite">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Override>
</file>

<file path=docProps/app.xml><?xml version="1.0" encoding="utf-8"?>
<Properties xmlns="http://schemas.openxmlformats.org/officeDocument/2006/extended-properties" xmlns:vt="http://schemas.openxmlformats.org/officeDocument/2006/docPropsVTypes">
  <Template/>
  <TotalTime>16254</TotalTime>
  <Words>4794</Words>
  <Application>Microsoft Office PowerPoint</Application>
  <PresentationFormat>Presentazione su schermo (4:3)</PresentationFormat>
  <Paragraphs>484</Paragraphs>
  <Slides>53</Slides>
  <Notes>27</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53</vt:i4>
      </vt:variant>
    </vt:vector>
  </HeadingPairs>
  <TitlesOfParts>
    <vt:vector size="64" baseType="lpstr">
      <vt:lpstr>Arial</vt:lpstr>
      <vt:lpstr>Calibri</vt:lpstr>
      <vt:lpstr>Wingdings 3</vt:lpstr>
      <vt:lpstr>Wingdings</vt:lpstr>
      <vt:lpstr>Geneva</vt:lpstr>
      <vt:lpstr>Times New Roman</vt:lpstr>
      <vt:lpstr>Verdana</vt:lpstr>
      <vt:lpstr>Trebuchet MS</vt:lpstr>
      <vt:lpstr>MS PGothic</vt:lpstr>
      <vt:lpstr>Franklin Gothic Book</vt:lpstr>
      <vt:lpstr>1_Satellite</vt:lpstr>
      <vt:lpstr>Presentazione standard di PowerPoint</vt:lpstr>
      <vt:lpstr>AGENDA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RSI - RESPONSABILITÀ SOCIALE DELLE IMPRESE </vt:lpstr>
      <vt:lpstr>RSI - RESPONSABILITÀ SOCIALE DELLE IMPRESE </vt:lpstr>
      <vt:lpstr>RSI - RESPONSABILITÀ SOCIALE DELLE IMPRESE </vt:lpstr>
      <vt:lpstr>RSI - RESPONSABILITÀ SOCIALE DELLE IMPRESE </vt:lpstr>
      <vt:lpstr>RSI - RESPONSABILITÀ SOCIALE DELLE IMPRESE </vt:lpstr>
      <vt:lpstr>RSI - RESPONSABILITÀ SOCIALE DELLE IMPRESE </vt:lpstr>
      <vt:lpstr>Imprese «sostenibili»: Società  Benefit e BCorp</vt:lpstr>
      <vt:lpstr>Imprese «sostenibili»: Società  Benefit e BCorp</vt:lpstr>
      <vt:lpstr>Imprese «sostenibili»: Società  Benefit e BCorp</vt:lpstr>
      <vt:lpstr>Imprese «sostenibili»: Società  Benefit e BCorp</vt:lpstr>
      <vt:lpstr>Imprese «sostenibili»: Società  Benefit e BCorp</vt:lpstr>
      <vt:lpstr>Imprese «sostenibili»: Società  Benefit e BCorp</vt:lpstr>
      <vt:lpstr>Imprese «sostenibili»: Società  Benefit e BCorp</vt:lpstr>
      <vt:lpstr>Imprese «sostenibili»: Società  Benefit e BCorp</vt:lpstr>
      <vt:lpstr>Imprese «sostenibili»: Società  Benefit e BCorp</vt:lpstr>
      <vt:lpstr>Imprese «sostenibili»: Società  Benefit e BCorp</vt:lpstr>
      <vt:lpstr>Imprese «sostenibili»: Società  Benefit e BCorp</vt:lpstr>
      <vt:lpstr>Imprese «sostenibili»: Società  Benefit e BCorp</vt:lpstr>
      <vt:lpstr>Imprese «sostenibili»: Società  Benefit e BCorp</vt:lpstr>
      <vt:lpstr>Imprese «sostenibili»: Società  Benefit e BCorp</vt:lpstr>
      <vt:lpstr>RSI E RENDICONTAZIONE</vt:lpstr>
      <vt:lpstr>RSI E RENDICONTAZIONE</vt:lpstr>
      <vt:lpstr>RSI E RENDICONTAZIONE</vt:lpstr>
      <vt:lpstr>RSI E RENDICONTAZIONE</vt:lpstr>
      <vt:lpstr>RSI E RENDICONTAZIONE</vt:lpstr>
      <vt:lpstr>RSI E RENDICONTAZIONE</vt:lpstr>
      <vt:lpstr>RSI E RENDICONTAZIONE</vt:lpstr>
      <vt:lpstr>RSI E RENDICONTAZIONE</vt:lpstr>
      <vt:lpstr>RSI E RENDICONTAZIONE</vt:lpstr>
      <vt:lpstr>RSI E RENDICONTAZIONE</vt:lpstr>
      <vt:lpstr>RSI E RENDICONTAZIONE</vt:lpstr>
      <vt:lpstr>RSI E RENDICONTAZIONE</vt:lpstr>
      <vt:lpstr>RSI E RENDICONTAZIONE</vt:lpstr>
      <vt:lpstr>RSI E RENDICONTAZIONE</vt:lpstr>
      <vt:lpstr>RSI E RENDICONTAZIONE</vt:lpstr>
      <vt:lpstr>RSI E RENDICONTAZIONE</vt:lpstr>
      <vt:lpstr>RSI E RENDICONTAZIONE</vt:lpstr>
      <vt:lpstr>RSI E RENDICONTAZIONE</vt:lpstr>
      <vt:lpstr>RSI E RENDICONTAZIONE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Responsabilità sociale delle imprese</dc:title>
  <dc:creator>Utente</dc:creator>
  <cp:lastModifiedBy>TheKingOfKings</cp:lastModifiedBy>
  <cp:revision>158</cp:revision>
  <cp:lastPrinted>2019-02-11T08:15:22Z</cp:lastPrinted>
  <dcterms:created xsi:type="dcterms:W3CDTF">2012-04-16T14:09:02Z</dcterms:created>
  <dcterms:modified xsi:type="dcterms:W3CDTF">2020-02-13T16:06:50Z</dcterms:modified>
</cp:coreProperties>
</file>